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72F2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Parallelogram 1"/>
          <p:cNvSpPr/>
          <p:nvPr/>
        </p:nvSpPr>
        <p:spPr>
          <a:xfrm>
            <a:off x="-457200" y="2286000"/>
            <a:ext cx="13075920" cy="2286000"/>
          </a:xfrm>
          <a:prstGeom prst="parallelogram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7315200" cy="5486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800" b="1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BigQuant 直播课堂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914400"/>
            <a:ext cx="7315200" cy="5486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0">
                <a:solidFill>
                  <a:srgbClr val="FFFFFF"/>
                </a:solidFill>
                <a:latin typeface="Arial"/>
              </a:defRPr>
              <a:lnSpc>
                <a:spcPct val="130000"/>
              </a:lnSpc>
            </a:pPr>
            <a:r>
              <a:t>QUANT LIVE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FFFFFF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743200"/>
            <a:ext cx="10058400" cy="10972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5400" b="1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横截面因子挖掘版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840480"/>
            <a:ext cx="10058400" cy="7315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0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用 GPT 思路做横截面选股因子自动挖掘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303520"/>
            <a:ext cx="7315200" cy="4572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600" b="0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主讲人：BigQuant 量化研究团队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5760720"/>
            <a:ext cx="7315200" cy="4572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0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BigQuant  |  配套开源项目 · 可直接复用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04 · 算子体系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13 个算子：精简但够用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10/22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731520" y="1371600"/>
          <a:ext cx="1069848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4620"/>
                <a:gridCol w="2674620"/>
                <a:gridCol w="2674620"/>
                <a:gridCol w="2674620"/>
              </a:tblGrid>
              <a:tr h="514350"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微软雅黑"/>
                        </a:defRPr>
                      </a:pPr>
                      <a:r>
                        <a:t>类型</a:t>
                      </a:r>
                    </a:p>
                  </a:txBody>
                  <a:tcPr>
                    <a:solidFill>
                      <a:srgbClr val="E72F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微软雅黑"/>
                        </a:defRPr>
                      </a:pPr>
                      <a:r>
                        <a:t>算子</a:t>
                      </a:r>
                    </a:p>
                  </a:txBody>
                  <a:tcPr>
                    <a:solidFill>
                      <a:srgbClr val="E72F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微软雅黑"/>
                        </a:defRPr>
                      </a:pPr>
                      <a:r>
                        <a:t>元数</a:t>
                      </a:r>
                    </a:p>
                  </a:txBody>
                  <a:tcPr>
                    <a:solidFill>
                      <a:srgbClr val="E72F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微软雅黑"/>
                        </a:defRPr>
                      </a:pPr>
                      <a:r>
                        <a:t>说明</a:t>
                      </a:r>
                    </a:p>
                  </a:txBody>
                  <a:tcPr>
                    <a:solidFill>
                      <a:srgbClr val="E72F21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基础算术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ADD  SUB  MUL  DIV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2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逐元素四则运算（DIV 加 1e-6 防零）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基础算术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NEG  ABS  SIGN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取负 / 绝对值 / 符号函数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条件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GATE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3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condition&gt;0 选 x 否则选 y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时序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DELAY1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滞后 1 天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时序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DECAY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1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衰减叠加 x + 0.8·lag1 + 0.6·lag2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时序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MAX3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近 3 日最大值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相关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CORR5  CORR20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2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滚动 Spearman 秩相关（5/20 天窗口）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  <p:sp>
        <p:nvSpPr>
          <p:cNvPr id="13" name="Rounded Rectangle 12"/>
          <p:cNvSpPr/>
          <p:nvPr/>
        </p:nvSpPr>
        <p:spPr>
          <a:xfrm>
            <a:off x="731520" y="5669280"/>
            <a:ext cx="10698480" cy="64008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731520" y="5669280"/>
            <a:ext cx="1069848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14400" y="5806440"/>
            <a:ext cx="10332719" cy="3931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所有算子用 @torch.jit.script 装饰，支持 JIT 编译加速。算子定义在 model_core/ops.py，唯一源头、白盒可查。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04 · 算子体系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新增算子：CORR5 / CORR20 滚动秩相关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11/22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502920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什么是 Spearman 秩相关？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Pearson：直接用原始值算相关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→ 对极端值敏感（量价数据常有异常）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Spearman：先排名再算相关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→ 对单调变换不变，抗异常值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→ 更适合「谁排前谁排后」的选股逻辑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实现：_ts_spearman(x, y, d)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1. 滑动窗口展开 [N, T, d]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2. 窗口内排名 _rolling_rank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3. 对排名算 Pearson = Spearman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4. 全向量化，无 Python 循环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7920" y="1371600"/>
            <a:ext cx="502920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217920" y="1371600"/>
            <a:ext cx="5029200" cy="36576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为什么是 5 天和 20 天？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CORR5：短期量价配合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适合捕捉日内/周内量价背离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信号变化快，换手较高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CORR20：中期量价趋势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一个月的量价相关性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信号稳定，换手低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经典用法：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CORR20(close, volume) — 价量关系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CORR5(close, open_interest) — 持仓变化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⚠️ 已知口径差异：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torch 版用 Spearman（训练用）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pandas 版用 Pearson（白盒核对用）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含 CORR 的公式以 torch 版为准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04 · 算子体系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已停用算子：为什么砍掉？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12/22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5029200" cy="438912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B82216"/>
                </a:solidFill>
                <a:latin typeface="微软雅黑"/>
              </a:defRPr>
              <a:lnSpc>
                <a:spcPct val="130000"/>
              </a:lnSpc>
            </a:pPr>
            <a:r>
              <a:t>JUMP：含未来函数，必须移除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JUMP 原本用于检测价格跳变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z = (x - mean) / std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return relu(z - 3.0)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致命问题：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mean/std 用的是 dim=1（整段时间轴）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= 用还没发生的数据定义「什么算异常」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这是真正的未来函数，不是风格问题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处理方式：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从 OPS_CONFIG 中彻底删除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_op_jump 函数保留供向后兼容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新公式不会采样到 JUMP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7920" y="1371600"/>
            <a:ext cx="502920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217920" y="1371600"/>
            <a:ext cx="5029200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CORR30/60/100：窗口太长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问题：窗口太长在特定场景退化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标的数少（如 demo 的 16 个期货）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测试集时间跨度短（约 149 天）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→ 长窗口撑不满 → 退化成 NaN/常数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→ 测试集 IR 直接判 N/A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经验法则：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窗口长度 ≤ 测试集天数的 1/3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20 天窗口 → 测试集至少 60 天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处理方式：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从挖掘词表移出，函数保留向后兼容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加工层仍能解析含它们的历史公式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04 · 算子体系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双实现：torch 快速版 + pandas 白盒版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13/22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5029200" cy="228600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torch 版（apply_factor.make_factor）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4663440" cy="170078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训练用，GPU 加速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递归下降解析器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按表达式语法树执行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支持所有 13 个算子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CORR 用 Spearman 秩相关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7920" y="1371600"/>
            <a:ext cx="5029200" cy="228600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217920" y="1371600"/>
            <a:ext cx="5029200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pandas 版（pandas_factor.make_factor_pd）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1847088"/>
            <a:ext cx="4663440" cy="170078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研究核对用，纯 pandas/numpy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完全不依赖 torch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逻辑逐行可读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支持所有算子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CORR 用 Pearson（已知差异）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31520" y="3931920"/>
            <a:ext cx="10515600" cy="201168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731520" y="3931920"/>
            <a:ext cx="105156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4041648"/>
            <a:ext cx="101498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B82216"/>
                </a:solidFill>
                <a:latin typeface="微软雅黑"/>
              </a:defRPr>
              <a:lnSpc>
                <a:spcPct val="130000"/>
              </a:lnSpc>
            </a:pPr>
            <a:r>
              <a:t>白盒校验的意义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4400" y="4407408"/>
            <a:ext cx="10149840" cy="14264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机器挖出的因子不是黑箱 —— 每一步都能用 pandas 逐行验证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纯算术/时序算子（ADD/SUB/DELAY1/DECAY/MAX3 等）：两套实现数值完全一致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含 CORR 的公式：torch 用 Spearman，pandas 用 Pearson，数值不对齐（以 torch 为准）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研究人员可以用 pandas 版做二次开发、加入自定义算子、对接不同回测框架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05 · 因子转 SQL 与落地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公式一键转 DuckDB SQL：从研究到入库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14/22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31520" y="1371600"/>
            <a:ext cx="5943600" cy="2743200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1481328"/>
            <a:ext cx="5669280" cy="252374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from equity_adapter.factor_to_sql import formula_to_sql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sql = formula_to_sql(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    "NEG(MAX3(CORR20(DELAY1(close), volume)))",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    src="{SRC}",   # 源表名占位符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)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print(sql)  # 输出完整 SQL: date, instrument, factor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# 命令行也行：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# python -m equity_adapter.factor_to_sql "公式" 表名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15200" y="1371600"/>
            <a:ext cx="4114800" cy="128016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7315200" y="1371600"/>
            <a:ext cx="41148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498079" y="1481328"/>
            <a:ext cx="3749039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智能内联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98079" y="1847088"/>
            <a:ext cx="3749039" cy="69494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0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纯算术算子 → 内联成 SQL 表达式</a:t>
            </a:r>
          </a:p>
          <a:p>
            <a:pPr algn="l">
              <a:spcAft>
                <a:spcPts val="200"/>
              </a:spcAft>
              <a:defRPr sz="10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时序算子 → 各开一层 CTE</a:t>
            </a:r>
          </a:p>
          <a:p>
            <a:pPr algn="l">
              <a:spcAft>
                <a:spcPts val="200"/>
              </a:spcAft>
              <a:defRPr sz="10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生成的 SQL 简洁可读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315200" y="2834640"/>
            <a:ext cx="4114800" cy="128016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315200" y="2834640"/>
            <a:ext cx="4114800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498079" y="2944368"/>
            <a:ext cx="3749039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窗口函数映射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498079" y="3310128"/>
            <a:ext cx="3749039" cy="69494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0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DELAY1 → lag() OVER w</a:t>
            </a:r>
          </a:p>
          <a:p>
            <a:pPr algn="l">
              <a:spcAft>
                <a:spcPts val="200"/>
              </a:spcAft>
              <a:defRPr sz="10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DECAY → lag() 组合</a:t>
            </a:r>
          </a:p>
          <a:p>
            <a:pPr algn="l">
              <a:spcAft>
                <a:spcPts val="200"/>
              </a:spcAft>
              <a:defRPr sz="10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MAX3 → greatest() + lag()</a:t>
            </a:r>
          </a:p>
          <a:p>
            <a:pPr algn="l">
              <a:spcAft>
                <a:spcPts val="200"/>
              </a:spcAft>
              <a:defRPr sz="10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CORR → corr() OVER wc + 窗口检查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31520" y="4389120"/>
            <a:ext cx="10698480" cy="164592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731520" y="4389120"/>
            <a:ext cx="1069848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914400" y="4526280"/>
            <a:ext cx="10332719" cy="13990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意义：挖到的因子不再只是「研究结果」，而是可以直接入库的「生产因子」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DuckDB SQL 可直接对接你的因子库、回测平台、投研系统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无需手写窗口函数 —— 公式自动转 SQL，保证逻辑一致性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⚠️ SQL 中的 corr() 是 Pearson，与训练端 torch 的 Spearman 口径不同，含 CORR 的公式入库前请注意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05 · 因子转 SQL 与落地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BigTrader 期货多空策略：从因子到实盘回测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15/22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502920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市场中性策略设计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多头腿：因子值最高 TopK → 做多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空头腿：因子值最低 BottomK → 做空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各占 50% 本金，市场中性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回测品种：16 个期货主力合约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AP, rr, jd, lh, SR, a, cs, OI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au, pb, ni, jm, pg, sp, IC, TS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回测区间：2020-01-01 ~ 2023-02-01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本金：1 千万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handle_data：每日调仓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方向反转先平后开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期货开平仓处理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7920" y="1371600"/>
            <a:ext cx="502920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217920" y="1371600"/>
            <a:ext cx="5029200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策略执行流程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initialize() 阶段：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1. 预计算全量因子值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2. 构建每日目标权重表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3. 因子值 → 多空分组 → 权重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handle_data() 每日：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1. 读取当日目标权重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2. 计算当前持仓 vs 目标差异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3. 执行调仓（先平后开）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4. 记录净值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与挖掘端的口径一致：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同样的 TopK 排序逻辑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同样的 t+1 进场 t+2 平仓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同样的换手成本模型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03 · 横截面回测引擎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可视化：多头 / 空头 / 基准三条净值曲线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16/22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502920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plot_factor_nav 三条线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红色线：因子值最高 TopK（多头组）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蓝色线：因子值最低 TopK（空头组）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灰色虚线：全市场等权基准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收益口径与训练完全一致：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t 日因子 → t+1 进场 → t+2 平仓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扣除换手成本（单边 0.15%）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关键看什么？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1. 多头线是否持续高于基准？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2. 空头线是否持续低于基准？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7920" y="1371600"/>
            <a:ext cx="5029200" cy="438912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2179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B82216"/>
                </a:solidFill>
                <a:latin typeface="微软雅黑"/>
              </a:defRPr>
              <a:lnSpc>
                <a:spcPct val="130000"/>
              </a:lnSpc>
            </a:pPr>
            <a:r>
              <a:t>过拟合诊断规则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测试 IR &lt; 0：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大概率训练集过拟合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不建议使用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测试 IR &lt; 训练 IR × 30%：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存在明显过拟合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谨慎对待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测试 IR ≥ 训练 IR × 30%：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有一定样本外稳健性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可以进一步研究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多层防过拟合：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时间切分 + 切点隔断 + 因子池去重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+ 换手惩罚 + 活跃度惩罚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06 · 代码实战与参数速查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过拟合诊断：训练/测试 IR 缺口监控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17/22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347472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347472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310896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训练过程监控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310896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每 eval_every 步在测试集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评估当前最优公式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实时显示：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训练 IR vs 测试 IR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缺口 = 训练 - 测试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history 记录全程：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[{step, train_ir, test_ir}]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可画训练曲线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572000" y="1371600"/>
            <a:ext cx="3474720" cy="438912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572000" y="1371600"/>
            <a:ext cx="347472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754880" y="1481328"/>
            <a:ext cx="310896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B82216"/>
                </a:solidFill>
                <a:latin typeface="微软雅黑"/>
              </a:defRPr>
              <a:lnSpc>
                <a:spcPct val="130000"/>
              </a:lnSpc>
            </a:pPr>
            <a:r>
              <a:t>诊断规则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54880" y="1847088"/>
            <a:ext cx="310896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测试 IR &lt; 0：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大概率训练集过拟合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不建议使用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测试 IR &lt; 训练 IR × 30%：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存在明显过拟合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谨慎对待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测试 IR ≥ 训练 IR × 30%：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有一定样本外稳健性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可以进一步研究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412480" y="1371600"/>
            <a:ext cx="347472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412480" y="1371600"/>
            <a:ext cx="3474720" cy="36576"/>
          </a:xfrm>
          <a:prstGeom prst="rect">
            <a:avLst/>
          </a:prstGeom>
          <a:solidFill>
            <a:srgbClr val="14B8A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595359" y="1481328"/>
            <a:ext cx="310896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多层防过拟合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95359" y="1847088"/>
            <a:ext cx="310896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1. 时间顺序切分（前80/后20）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 切点丢弃 2 天防泄露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2. 训练集选最优，测试集只验证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 选公式不看测试集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3. 因子池去重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 同一公式只保留最高 IR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4. 换手惩罚 + 活跃度惩罚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 防退化解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06 · 代码实战与参数速查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demo.ipynb：从数据到结果的全流程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18/22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31520" y="1371600"/>
            <a:ext cx="5943600" cy="4572000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1481328"/>
            <a:ext cx="5669280" cy="435254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# Step 1: 取数（16个期货主力合约）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df = dai.query("SELECT date, instrument,"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  " open,high,low,close,volume,"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  " open_interest,settle"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  " FROM cn_future_bar1d ...").fetch()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# Step 2: 挖因子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from equity_adapter.run_equity import mine_alpha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result = mine_alpha(df,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    feature_cols=['open','high','low',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      'close','volume','settle'],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    top_k=0.2, steps=500, pool_size=100)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# Step 3: 看结果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print(result['formula_str'])  # 公式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print(result['train_score'],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      result['test_score'])   # IR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# Step 4: 画净值 + 转 SQL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plot_factor_nav(df, result['formula_str'])</a:t>
            </a:r>
          </a:p>
          <a:p>
            <a:pPr>
              <a:spcAft>
                <a:spcPts val="100"/>
              </a:spcAft>
              <a:defRPr sz="900">
                <a:solidFill>
                  <a:srgbClr val="A0E0A0"/>
                </a:solidFill>
                <a:latin typeface="Courier New"/>
              </a:defRPr>
              <a:lnSpc>
                <a:spcPct val="110000"/>
              </a:lnSpc>
            </a:pPr>
            <a:r>
              <a:t>sql = formula_to_sql(result['formula_str'])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15200" y="1371600"/>
            <a:ext cx="4114800" cy="16459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7315200" y="1371600"/>
            <a:ext cx="41148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498079" y="1481328"/>
            <a:ext cx="3749039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产出文件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98079" y="1847088"/>
            <a:ext cx="3749039" cy="106070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0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best_equity_factor.json</a:t>
            </a:r>
          </a:p>
          <a:p>
            <a:pPr algn="l">
              <a:spcAft>
                <a:spcPts val="200"/>
              </a:spcAft>
              <a:defRPr sz="10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最优公式 + IR + history</a:t>
            </a:r>
          </a:p>
          <a:p>
            <a:pPr algn="l">
              <a:spcAft>
                <a:spcPts val="200"/>
              </a:spcAft>
              <a:defRPr sz="10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0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factor_pool.json</a:t>
            </a:r>
          </a:p>
          <a:p>
            <a:pPr algn="l">
              <a:spcAft>
                <a:spcPts val="200"/>
              </a:spcAft>
              <a:defRPr sz="10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因子池 TopN 排行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315200" y="3200400"/>
            <a:ext cx="4114800" cy="146304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315200" y="3200400"/>
            <a:ext cx="4114800" cy="36576"/>
          </a:xfrm>
          <a:prstGeom prst="rect">
            <a:avLst/>
          </a:prstGeom>
          <a:solidFill>
            <a:srgbClr val="14B8A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498079" y="3310128"/>
            <a:ext cx="3749039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核心三步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498079" y="3675887"/>
            <a:ext cx="3749039" cy="87782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挖 → mine_alpha()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看 → plot_factor_nav()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用 → make_factor() / SQL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315200" y="4846320"/>
            <a:ext cx="4114800" cy="109728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7315200" y="4846320"/>
            <a:ext cx="41148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498079" y="4983480"/>
            <a:ext cx="3749039" cy="8503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记住三个动词：挖、看、用。其余都是细节。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06 · 代码实战与参数速查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mine_alpha 关键参数速查表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19/22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731520" y="1371600"/>
          <a:ext cx="1069848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6160"/>
                <a:gridCol w="3566160"/>
                <a:gridCol w="3566160"/>
              </a:tblGrid>
              <a:tr h="374072"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微软雅黑"/>
                        </a:defRPr>
                      </a:pPr>
                      <a:r>
                        <a:t>参数</a:t>
                      </a:r>
                    </a:p>
                  </a:txBody>
                  <a:tcPr>
                    <a:solidFill>
                      <a:srgbClr val="E72F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微软雅黑"/>
                        </a:defRPr>
                      </a:pPr>
                      <a:r>
                        <a:t>默认值</a:t>
                      </a:r>
                    </a:p>
                  </a:txBody>
                  <a:tcPr>
                    <a:solidFill>
                      <a:srgbClr val="E72F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微软雅黑"/>
                        </a:defRPr>
                      </a:pPr>
                      <a:r>
                        <a:t>说明</a:t>
                      </a:r>
                    </a:p>
                  </a:txBody>
                  <a:tcPr>
                    <a:solidFill>
                      <a:srgbClr val="E72F21"/>
                    </a:solidFill>
                  </a:tcPr>
                </a:tc>
              </a:tr>
              <a:tr h="374072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feature_cols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必填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用哪些列挖因子（缺失列自动跳过）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</a:tr>
              <a:tr h="374072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price_col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'close'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算收益的价格列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74072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adjust_col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None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复权因子列，None=不复权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</a:tr>
              <a:tr h="374072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top_k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0.2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每日买入比例（前 20%）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74072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cost_rate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0.0015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单边换手成本（千 1.5）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</a:tr>
              <a:tr h="374072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train_ratio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0.8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训练集时间占比（前 80%）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74072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steps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300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训练步数（正式建议 300~1000）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</a:tr>
              <a:tr h="374072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batch_size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256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每步采样候选公式数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74072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pool_size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50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因子池保留 TopN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</a:tr>
              <a:tr h="374080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eval_every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自动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每几步监控测试集（0=关闭）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" name="Rounded Rectangle 12"/>
          <p:cNvSpPr/>
          <p:nvPr/>
        </p:nvSpPr>
        <p:spPr>
          <a:xfrm>
            <a:off x="731520" y="5669280"/>
            <a:ext cx="10698480" cy="64008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731520" y="5669280"/>
            <a:ext cx="1069848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14400" y="5806440"/>
            <a:ext cx="10332719" cy="3931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新手起步：steps=100 + CPU 即可跑通流程。正式研究建议 steps≥500 + GPU + 全市场数据 + 多跑几次看测试集 IR 稳定性。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目录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目录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2/22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1371600"/>
            <a:ext cx="1005840" cy="457200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14400" y="1426464"/>
            <a:ext cx="1005840" cy="38404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1200" b="1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PART 01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94560" y="1389888"/>
            <a:ext cx="4572000" cy="3200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框架回顾：AlphaGPT 核心机制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94560" y="1691640"/>
            <a:ext cx="82296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Transformer 生成器 + 栈式虚拟机 + REINFORCE 训练闭环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2029967"/>
            <a:ext cx="1005840" cy="457200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14400" y="2084831"/>
            <a:ext cx="1005840" cy="38404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1200" b="1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PART 02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94560" y="2048255"/>
            <a:ext cx="4572000" cy="3200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核心转变：从择时到横截面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94560" y="2350008"/>
            <a:ext cx="82296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单品种时间序列 → 全市场横截面选股，评价从夏普到信息比率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14400" y="2688336"/>
            <a:ext cx="1005840" cy="457200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14400" y="2743200"/>
            <a:ext cx="1005840" cy="38404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1200" b="1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PART 03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94560" y="2706624"/>
            <a:ext cx="4572000" cy="3200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横截面回测引擎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194560" y="3008376"/>
            <a:ext cx="82296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TopK 超额回测、IR 奖励信号、横截面标准化、防未来函数</a:t>
            </a:r>
          </a:p>
        </p:txBody>
      </p:sp>
      <p:sp>
        <p:nvSpPr>
          <p:cNvPr id="24" name="Rectangle 23"/>
          <p:cNvSpPr/>
          <p:nvPr/>
        </p:nvSpPr>
        <p:spPr>
          <a:xfrm>
            <a:off x="914400" y="3346704"/>
            <a:ext cx="1005840" cy="457200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14400" y="3401568"/>
            <a:ext cx="1005840" cy="38404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1200" b="1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PART 04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94560" y="3364992"/>
            <a:ext cx="4572000" cy="3200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算子体系与新增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94560" y="3666744"/>
            <a:ext cx="82296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13 个算子、CORR5/CORR20 秩相关、JUMP 停用原因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14400" y="4005072"/>
            <a:ext cx="1005840" cy="457200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14400" y="4059935"/>
            <a:ext cx="1005840" cy="38404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1200" b="1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PART 05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194560" y="4023359"/>
            <a:ext cx="4572000" cy="3200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因子转 SQL 与落地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194560" y="4325112"/>
            <a:ext cx="82296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公式一键转 DuckDB SQL、BigTrader 期货多空策略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14400" y="4663440"/>
            <a:ext cx="1005840" cy="457200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14400" y="4718303"/>
            <a:ext cx="1005840" cy="38404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1200" b="1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PART 06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194560" y="4681727"/>
            <a:ext cx="4572000" cy="3200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代码实战与参数速查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94560" y="4983479"/>
            <a:ext cx="82296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demo 全流程、关键参数表、过拟合诊断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14400" y="5321808"/>
            <a:ext cx="1005840" cy="457200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914400" y="5376672"/>
            <a:ext cx="1005840" cy="38404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1200" b="1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PART 07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194560" y="5340096"/>
            <a:ext cx="4572000" cy="3200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局限与总结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194560" y="5641848"/>
            <a:ext cx="82296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适用边界、黄金组合、一图回顾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07 · 局限与总结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诚实说一下：它不适合什么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20/22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347472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347472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310896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标的数太少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310896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demo 只有 16 个期货品种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横截面排序需要足够候选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标的数 &lt; 30 时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TopK 选出的样本太少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统计意义不足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建议：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A股全市场 5000+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或期货 50+ 主力合约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572000" y="1371600"/>
            <a:ext cx="347472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572000" y="1371600"/>
            <a:ext cx="3474720" cy="36576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754880" y="1481328"/>
            <a:ext cx="310896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测试集太短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54880" y="1847088"/>
            <a:ext cx="310896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149 天测试集 = 约 7 个月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不足以覆盖完整周期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牛市/熊市/震荡市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不同市场环境因子表现不同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建议：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测试集 ≥ 1 年（252 天）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最好跨越牛熊周期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多跑几次看稳定性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412480" y="1371600"/>
            <a:ext cx="3474720" cy="438912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412480" y="1371600"/>
            <a:ext cx="347472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595359" y="1481328"/>
            <a:ext cx="310896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B82216"/>
                </a:solidFill>
                <a:latin typeface="微软雅黑"/>
              </a:defRPr>
              <a:lnSpc>
                <a:spcPct val="130000"/>
              </a:lnSpc>
            </a:pPr>
            <a:r>
              <a:t>不是交易系统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95359" y="1847088"/>
            <a:ext cx="310896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这是因子研究工具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不是自动交易系统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挖出的因子需经：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严格回测 + 风控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成本核算 + 容量分析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组合优化 + 执行系统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才能考虑实盘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黄金组合：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AlphaGPT 挖因子 +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人工风控 + 传统量化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07 · 局限与总结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一图回顾：Equity 版的核心差异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21/22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10698480" cy="457200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1069848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10332719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B82216"/>
                </a:solidFill>
                <a:latin typeface="微软雅黑"/>
              </a:defRPr>
              <a:lnSpc>
                <a:spcPct val="130000"/>
              </a:lnSpc>
            </a:pPr>
            <a:r>
              <a:t>从择时到横截面，变了什么？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10332719" cy="398678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1. 评价标准：夏普 → 信息比率 IR（超额收益/超额波动），鼓励稳定超额而非赌大波动</a:t>
            </a:r>
          </a:p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2. 选股逻辑：单品种多空择时 → 全市场排序买 TopK，每天买入因子值最高的前 20%</a:t>
            </a:r>
          </a:p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3. 标准化方向：时序方向 → 横截面方向（每天跨标的 median/MAD），解决不同量纲不可比问题</a:t>
            </a:r>
          </a:p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4. 新增算子：CORR5/CORR20（Spearman 秩相关），捕捉量价配合关系；移除 JUMP（未来函数）和长窗口 CORR</a:t>
            </a:r>
          </a:p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5. 落地能力：因子公式一键转 DuckDB SQL，直接入库；BigTrader 期货多空策略整合</a:t>
            </a:r>
          </a:p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6. 防过拟合：训练/测试 IR 缺口实时监控 + 切点 2 天隔断防泄露 + 过拟合三级诊断</a:t>
            </a:r>
          </a:p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2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7. 白盒可查：torch 快速版 + pandas 白盒版双实现，算子逐行可验证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72F2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828800" y="2286000"/>
            <a:ext cx="8229600" cy="13716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4800" b="1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THANK YOU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28800" y="3931920"/>
            <a:ext cx="8229600" cy="5486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200" b="1">
                <a:solidFill>
                  <a:srgbClr val="FFFFFF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4754880"/>
            <a:ext cx="9144000" cy="4572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1400" b="0">
                <a:solidFill>
                  <a:srgbClr val="FFFFFF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横截面因子挖掘版  |  开源项目 · 可直接复用  |  欢迎提问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FFFFFF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01 · 框架回顾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AlphaGPT 核心机制 —— 上次讲过，快速过一遍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3/22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347472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347472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310896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Transformer 生成器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310896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一个 token 一个 token 地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自回归生成因子公式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类比手机输入法接龙：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根据已生成内容预测下一个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合法性掩码保证 100% 合法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572000" y="1371600"/>
            <a:ext cx="347472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572000" y="1371600"/>
            <a:ext cx="3474720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754880" y="1481328"/>
            <a:ext cx="310896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栈式虚拟机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54880" y="1847088"/>
            <a:ext cx="310896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后缀表达式（逆波兰式）执行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公式 token → 入栈/出栈/运算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生成 token 序列直接可执行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自动求值，无需编译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NaN/Inf 自动处理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412480" y="1371600"/>
            <a:ext cx="347472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412480" y="1371600"/>
            <a:ext cx="3474720" cy="36576"/>
          </a:xfrm>
          <a:prstGeom prst="rect">
            <a:avLst/>
          </a:prstGeom>
          <a:solidFill>
            <a:srgbClr val="14B8A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595359" y="1481328"/>
            <a:ext cx="310896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REINFORCE 训练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95359" y="1847088"/>
            <a:ext cx="310896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回测分数 = 奖励信号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好公式奖励，差公式惩罚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策略梯度更新生成器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越训越聪明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因子池去重收集 TopN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02 · 核心转变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从择时到横截面：同一引擎，不同范式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4/22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502920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5029200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择时版（Timing）—— 你已熟悉的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目标：预测单品种涨跌方向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信号 → 仓位映射（-1 ~ +1）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tanh 连续仓位 / threshold 离散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评价：夏普比率 / Calmar / 累计收益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标准化：时序方向（沿时间轴）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核心问题：什么时候买？什么时候卖？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一个品种一条曲线，多空择时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7920" y="1371600"/>
            <a:ext cx="5029200" cy="438912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2179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B82216"/>
                </a:solidFill>
                <a:latin typeface="微软雅黑"/>
              </a:defRPr>
              <a:lnSpc>
                <a:spcPct val="130000"/>
              </a:lnSpc>
            </a:pPr>
            <a:r>
              <a:t>横截面版（Equity）—— 今天要讲的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目标：全市场排序，买因子值最高的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信号 → TopK 等权持仓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每天买入前 20%，等权持有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评价：信息比率 IR（超额/波动）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标准化：横截面方向（每天跨标的）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核心问题：哪些标的该买？哪些该卖？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全市场排序选股/选品种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02 · 核心转变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择时 vs 横截面：六大维度对比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5/22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731520" y="1371600"/>
          <a:ext cx="1069848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6160"/>
                <a:gridCol w="3566160"/>
                <a:gridCol w="3566160"/>
              </a:tblGrid>
              <a:tr h="627017"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微软雅黑"/>
                        </a:defRPr>
                      </a:pPr>
                      <a:r>
                        <a:t>维度</a:t>
                      </a:r>
                    </a:p>
                  </a:txBody>
                  <a:tcPr>
                    <a:solidFill>
                      <a:srgbClr val="E72F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微软雅黑"/>
                        </a:defRPr>
                      </a:pPr>
                      <a:r>
                        <a:t>择时版（Timing）</a:t>
                      </a:r>
                    </a:p>
                  </a:txBody>
                  <a:tcPr>
                    <a:solidFill>
                      <a:srgbClr val="E72F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 b="1">
                          <a:solidFill>
                            <a:srgbClr val="FFFFFF"/>
                          </a:solidFill>
                          <a:latin typeface="微软雅黑"/>
                        </a:defRPr>
                      </a:pPr>
                      <a:r>
                        <a:t>横截面版（Equity）</a:t>
                      </a:r>
                    </a:p>
                  </a:txBody>
                  <a:tcPr>
                    <a:solidFill>
                      <a:srgbClr val="E72F21"/>
                    </a:solidFill>
                  </a:tcPr>
                </a:tc>
              </a:tr>
              <a:tr h="627017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选股逻辑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单品种多空择时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全市场排序买 TopK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</a:tr>
              <a:tr h="627017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仓位映射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tanh / threshold（-1~+1）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等权持有前 K% 标的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627017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评价指标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夏普 / Calmar / 累计收益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信息比率 IR（超额收益/波动）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</a:tr>
              <a:tr h="627017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标准化方向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时序方向（沿时间轴 median/MAD）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横截面方向（每天跨标的 median/MAD）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627017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算子数量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19 个（含 TS_MEAN/STD/RANK 等）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13 个（新增 CORR5/CORR20，精简长窗口）</a:t>
                      </a:r>
                    </a:p>
                  </a:txBody>
                  <a:tcPr>
                    <a:solidFill>
                      <a:srgbClr val="F5F5F5"/>
                    </a:solidFill>
                  </a:tcPr>
                </a:tc>
              </a:tr>
              <a:tr h="627018"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基准对比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绝对收益曲线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00">
                          <a:solidFill>
                            <a:srgbClr val="333333"/>
                          </a:solidFill>
                          <a:latin typeface="微软雅黑"/>
                        </a:defRPr>
                      </a:pPr>
                      <a:r>
                        <a:t>全市场等权超额收益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03 · 横截面回测引擎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TopK 超额回测：因子值 → 持仓 → 超额收益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6/22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5029200" cy="228600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持仓构建（全向量化）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4663440" cy="170078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1. 每天按因子值降序排名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2. 买入前 top_k 比例标的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3. 等权持有（和为1）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4. 不可交易标的自动排除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GPU 向量化：argsort + scatter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5000+ 标的每步约 1 秒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7920" y="1371600"/>
            <a:ext cx="5029200" cy="228600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217920" y="1371600"/>
            <a:ext cx="5029200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超额收益计算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1847088"/>
            <a:ext cx="4663440" cy="170078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组合收益 = 持仓 × 未来收益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基准 = 全市场等权收益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超额 = 组合 - 基准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换手成本 = |Δ持仓| × 单边费率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默认 cost_rate = 0.15%（单边）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31520" y="3931920"/>
            <a:ext cx="10515600" cy="201168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731520" y="3931920"/>
            <a:ext cx="105156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4041648"/>
            <a:ext cx="101498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B82216"/>
                </a:solidFill>
                <a:latin typeface="微软雅黑"/>
              </a:defRPr>
              <a:lnSpc>
                <a:spcPct val="130000"/>
              </a:lnSpc>
            </a:pPr>
            <a:r>
              <a:t>奖励信号设计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4400" y="4407408"/>
            <a:ext cx="10149840" cy="14264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主项：年化信息比率 IR = 超额均值 / 超额标准差 × √252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活跃度惩罚：有效持仓天数 &lt; 10 直接判 -10 分（防空仓刷分）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换手惩罚：平均换手 &gt; 1.0 额外扣分（即使成本已扣，过度交易也不稳健）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fitness 截断在 [-10, 10]，防止极端值干扰训练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03 · 横截面回测引擎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信息比率 IR：为什么不用夏普？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7/22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502920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IR 公式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IR = (R_portfolio - R_benchmark) / σ_excess × √252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R_portfolio：TopK 组合收益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R_benchmark：全市场等权收益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σ_excess：超额收益的标准差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与夏普的区别：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夏普 = 绝对收益 / 总波动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IR = 超额收益 / 超额波动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7920" y="1371600"/>
            <a:ext cx="5029200" cy="438912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2179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B82216"/>
                </a:solidFill>
                <a:latin typeface="微软雅黑"/>
              </a:defRPr>
              <a:lnSpc>
                <a:spcPct val="130000"/>
              </a:lnSpc>
            </a:pPr>
            <a:r>
              <a:t>为什么横截面用 IR？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1. 横截面选股本质是「相对排序」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 不关心绝对涨跌，关心谁比谁好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2. IR 衡量「稳定超额」而非「赌大波动」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 鼓励持续小幅跑赢市场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3. 市场中性：多头 - 空头 = 纯 alpha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 IR 是对冲基金行业标准指标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4. IR &gt; 1 通常被认为是优秀因子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03 · 横截面回测引擎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横截面标准化：median/MAD 消除量纲差异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8/22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502920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为什么需要标准化？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不同特征量纲不可比：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close ≈ 10~5000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volume ≈ 10000~10000000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turn ≈ 0.01~5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PE ≈ 5~200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如果不标准化：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ADD(close, volume) 毫无意义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大数值特征会淹没小数值特征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解决方案：每天在全市场标的内做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median/MAD 稳健标准化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7920" y="1371600"/>
            <a:ext cx="502920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217920" y="1371600"/>
            <a:ext cx="5029200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实现细节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标准化方向：dim=0（标的维）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每个时间点跨所有标的标准化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median = nanmedian(t, dim=0)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MAD = nanmedian(|t - median|, dim=0)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norm = (t - median) / (MAD + 1e-6)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clamp 到 [-5, 5] 防极值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与择时版的区别：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择时：沿时间轴标准化（每个标的自己）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横截面：沿标的轴标准化（每天跨标的）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稳健性：median/MAD 抗异常值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比 mean/std 更适合金融数据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56032"/>
            <a:ext cx="274320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100" b="1">
                <a:solidFill>
                  <a:srgbClr val="E72F21"/>
                </a:solidFill>
                <a:latin typeface="微软雅黑"/>
              </a:defRPr>
              <a:lnSpc>
                <a:spcPct val="130000"/>
              </a:lnSpc>
            </a:pPr>
            <a:r>
              <a:t>03 · 横截面回测引擎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"/>
            <a:ext cx="8686800" cy="6400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8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防未来函数：t 日信号 → t+1 进场 → t+2 平仓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97280"/>
            <a:ext cx="11274552" cy="16459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765792" y="228600"/>
            <a:ext cx="502920" cy="50292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E72F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765792" y="256032"/>
            <a:ext cx="502920" cy="5029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  <a:defRPr sz="28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Q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78440" y="320040"/>
            <a:ext cx="1828800" cy="4114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2000" b="1">
                <a:solidFill>
                  <a:srgbClr val="E72F21"/>
                </a:solidFill>
                <a:latin typeface="Arial"/>
              </a:defRPr>
              <a:lnSpc>
                <a:spcPct val="130000"/>
              </a:lnSpc>
            </a:pPr>
            <a:r>
              <a:t>BigQuant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519672"/>
            <a:ext cx="457200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AlphaGPT 横截面因子挖掘  |  BigQuant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15600" y="6519672"/>
            <a:ext cx="1188720" cy="2743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spcAft>
                <a:spcPts val="0"/>
              </a:spcAft>
              <a:defRPr sz="1000" b="0">
                <a:solidFill>
                  <a:srgbClr val="666666"/>
                </a:solidFill>
                <a:latin typeface="微软雅黑"/>
              </a:defRPr>
              <a:lnSpc>
                <a:spcPct val="130000"/>
              </a:lnSpc>
            </a:pPr>
            <a:r>
              <a:t>9/22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1371600"/>
            <a:ext cx="5029200" cy="4389120"/>
          </a:xfrm>
          <a:prstGeom prst="roundRect">
            <a:avLst/>
          </a:prstGeom>
          <a:solidFill>
            <a:srgbClr val="F5F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315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144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333333"/>
                </a:solidFill>
                <a:latin typeface="微软雅黑"/>
              </a:defRPr>
              <a:lnSpc>
                <a:spcPct val="130000"/>
              </a:lnSpc>
            </a:pPr>
            <a:r>
              <a:t>未来收益定义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44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target_ret[:, t] = log(price[t+2] / price[t+1])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t 日：算因子（只用 t 日及之前数据）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t+1 日：进场（以 t+1 收盘价开仓）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t+2 日：平仓（以 t+2 收盘价卖出）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为什么不用 price[t+1]/price[t]？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→ 假设 t 日收盘后立刻知道结果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  → 然后当天收盘价建仓 = 未来函数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严格隔离：信号日 ≠ 进场日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333333"/>
                </a:solidFill>
                <a:latin typeface="微软雅黑"/>
              </a:defRPr>
              <a:lnSpc>
                <a:spcPct val="125000"/>
              </a:lnSpc>
            </a:pPr>
            <a:r>
              <a:t>持有期 = 1 天（可参数化）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17920" y="1371600"/>
            <a:ext cx="5029200" cy="4389120"/>
          </a:xfrm>
          <a:prstGeom prst="roundRect">
            <a:avLst/>
          </a:prstGeom>
          <a:solidFill>
            <a:srgbClr val="FDE8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217920" y="1371600"/>
            <a:ext cx="5029200" cy="36576"/>
          </a:xfrm>
          <a:prstGeom prst="rect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0" y="1481328"/>
            <a:ext cx="4663440" cy="3657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0"/>
              </a:spcAft>
              <a:defRPr sz="1400" b="1">
                <a:solidFill>
                  <a:srgbClr val="B82216"/>
                </a:solidFill>
                <a:latin typeface="微软雅黑"/>
              </a:defRPr>
              <a:lnSpc>
                <a:spcPct val="130000"/>
              </a:lnSpc>
            </a:pPr>
            <a:r>
              <a:t>训练/测试切点防泄露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1847088"/>
            <a:ext cx="4663440" cy="380390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时间维切分：前 80% 训练，后 20% 测试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关键问题：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target_ret[:, t] 用到 price[t+2]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如果 t 在训练集末尾，t+2 可能落入测试集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→ 训练集的奖励偷看了测试集的价格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解决方案：切点丢弃 2 天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train_set = [0, split-2)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test_set = [split, T)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  第 split-2、split-1 天被丢弃做隔断</a:t>
            </a: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</a:p>
          <a:p>
            <a:pPr algn="l">
              <a:spcAft>
                <a:spcPts val="200"/>
              </a:spcAft>
              <a:defRPr sz="1100" b="0">
                <a:solidFill>
                  <a:srgbClr val="B82216"/>
                </a:solidFill>
                <a:latin typeface="微软雅黑"/>
              </a:defRPr>
              <a:lnSpc>
                <a:spcPct val="125000"/>
              </a:lnSpc>
            </a:pPr>
            <a:r>
              <a:t>效果：训练集和测试集之间零信息泄漏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