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7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开场白：欢迎来到BigQuant直播课堂，今天我们一起把AlphaGPT择时框架从头拆开看一遍。</a:t>
            </a:r>
          </a:p>
          <a:p/>
          <a:p>
            <a:r>
              <a:t>今天的目标：让大家知道这个项目在做什么、为什么这么做、以及自己怎么用起来。</a:t>
            </a:r>
          </a:p>
          <a:p/>
          <a:p>
            <a:r>
              <a:t>全程 40 分钟，分 8 个部分。建议大家带着一个问题来听：你现在做择时最头疼的是什么？</a:t>
            </a:r>
          </a:p>
          <a:p/>
          <a:p>
            <a:r>
              <a:t>（开场 2-3 分钟，点名互动 + 拉群 + 课件领取）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【3 分钟】</a:t>
            </a:r>
          </a:p>
          <a:p/>
          <a:p>
            <a:r>
              <a:t>直接展示实际跑出来的结果，给听众一个具象的'产出物'印象。</a:t>
            </a:r>
          </a:p>
          <a:p/>
          <a:p>
            <a:r>
              <a:t>最佳策略：年化 18.7%、夏普 1.62、回撤 9.3%——这是真实回测数据。</a:t>
            </a:r>
          </a:p>
          <a:p/>
          <a:p>
            <a:r>
              <a:t>因子池：按 Score 排序，给出 Top 5，每个都有'白话标签'（趋势反转、量价背离、动量延续、波动率择时）。</a:t>
            </a:r>
          </a:p>
          <a:p/>
          <a:p>
            <a:r>
              <a:t>强调：'你拿到的是可以直接拿去交易/组合的现成因子，不是黑箱权重'。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这一页针对中级听众：期货数据特殊。</a:t>
            </a:r>
          </a:p>
          <a:p/>
          <a:p>
            <a:r>
              <a:t>三大坑：K线缺失、夜盘日盘错位、主力换月跳空。</a:t>
            </a:r>
          </a:p>
          <a:p/>
          <a:p>
            <a:r>
              <a:t>给出每个坑的标准解法，关键点：</a:t>
            </a:r>
          </a:p>
          <a:p>
            <a:r>
              <a:t>- 夜盘归到当天最后一根</a:t>
            </a:r>
          </a:p>
          <a:p>
            <a:r>
              <a:t>- 跨夜要按交易日重采样</a:t>
            </a:r>
          </a:p>
          <a:p>
            <a:r>
              <a:t>- 主力换月用复权因子</a:t>
            </a:r>
          </a:p>
          <a:p/>
          <a:p>
            <a:r>
              <a:t>代码里 timing_adapter/missing_data.py 已经封装好，不用改主流程。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【5 分钟】（重点页，多花时间）</a:t>
            </a:r>
          </a:p>
          <a:p/>
          <a:p>
            <a:r>
              <a:t>这是建立信任的核心。</a:t>
            </a:r>
          </a:p>
          <a:p/>
          <a:p>
            <a:r>
              <a:t>四层防御：</a:t>
            </a:r>
          </a:p>
          <a:p>
            <a:r>
              <a:t>1. Walk-Forward：训练/验证/测试三段切分，绝不偷看未来</a:t>
            </a:r>
          </a:p>
          <a:p>
            <a:r>
              <a:t>2. 中位数稳健：50 次 bootstrap 取中位数，抗噪声</a:t>
            </a:r>
          </a:p>
          <a:p>
            <a:r>
              <a:t>3. 防退化：IC 连续下降自动停训</a:t>
            </a:r>
          </a:p>
          <a:p>
            <a:r>
              <a:t>4. 复杂度惩罚：公式太长直接扣分</a:t>
            </a:r>
          </a:p>
          <a:p/>
          <a:p>
            <a:r>
              <a:t>强调：'做量化最怕过拟合，AlphaGPT 把防过拟合做进了训练机制里'。</a:t>
            </a:r>
          </a:p>
          <a:p/>
          <a:p>
            <a:r>
              <a:t>底部实测数据：50 个因子 47 个在样本外仍为正，这是硬指标。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可解释性是 AlphaGPT 相对深度学习的核心优势。</a:t>
            </a:r>
          </a:p>
          <a:p/>
          <a:p>
            <a:r>
              <a:t>自动归类：每个因子挖出来自动贴标签——趋势、反转、量价、波动、截面。这点对基金经理展示特别有用。</a:t>
            </a:r>
          </a:p>
          <a:p/>
          <a:p>
            <a:r>
              <a:t>频率无关：同一份代码，分钟/小时/日线都能跑。</a:t>
            </a:r>
          </a:p>
          <a:p/>
          <a:p>
            <a:r>
              <a:t>举例：'你做日线的同事，挖出来一个好的分钟线因子，他直接复用代码就行'。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给初级用户最关心的'要跑多久 / 多大数据'一个明确答案。</a:t>
            </a:r>
          </a:p>
          <a:p/>
          <a:p>
            <a:r>
              <a:t>四个场景的速查表，从'5分钟试跑'到'5小时集群训练'。</a:t>
            </a:r>
          </a:p>
          <a:p/>
          <a:p>
            <a:r>
              <a:t>新手起步：50 万行 + 50 轮 + CPU 即可，门槛极低。</a:t>
            </a:r>
          </a:p>
          <a:p/>
          <a:p>
            <a:r>
              <a:t>强调：'先跑通再优化，是 AlphaGPT 的设计哲学'。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五个常见场景：验证流程、实盘日线、分钟线 HFT、跨品种、自定义因子。</a:t>
            </a:r>
          </a:p>
          <a:p/>
          <a:p>
            <a:r>
              <a:t>最后一个'加自定义因子'最关键——告诉听众：</a:t>
            </a:r>
          </a:p>
          <a:p>
            <a:r>
              <a:t>- 你不需要改主流程</a:t>
            </a:r>
          </a:p>
          <a:p>
            <a:r>
              <a:t>- 在 timing_adapter 注册一个函数即可</a:t>
            </a:r>
          </a:p>
          <a:p>
            <a:r>
              <a:t>- 符合规范就能被框架自动调用</a:t>
            </a:r>
          </a:p>
          <a:p/>
          <a:p>
            <a:r>
              <a:t>强调：'可扩展性是 AlphaGPT 留给大家的接口'。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这一页是给公司内部'包装自己的因子'用的。</a:t>
            </a:r>
          </a:p>
          <a:p/>
          <a:p>
            <a:r>
              <a:t>3 行代码接入：</a:t>
            </a:r>
          </a:p>
          <a:p>
            <a:r>
              <a:t>1. 写函数（输入 K 线字段，输出数值）</a:t>
            </a:r>
          </a:p>
          <a:p>
            <a:r>
              <a:t>2. @register 装饰器</a:t>
            </a:r>
          </a:p>
          <a:p>
            <a:r>
              <a:t>3. 框架自动加进词表</a:t>
            </a:r>
          </a:p>
          <a:p/>
          <a:p>
            <a:r>
              <a:t>强调：'这是把你们公司研究经验'资产化'的最快方式'——技术面、基本面、情绪面三类因子都能加。</a:t>
            </a:r>
          </a:p>
          <a:p/>
          <a:p>
            <a:r>
              <a:t>这是个钩子，'你们公司的因子 / 经验，都可以丢进去让 AI 帮你组装'。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主动说局限，加分！懂行的听众会认可你的诚实。</a:t>
            </a:r>
          </a:p>
          <a:p/>
          <a:p>
            <a:r>
              <a:t>四点局限：超高频、极端行情、小样本、黑天鹅。</a:t>
            </a:r>
          </a:p>
          <a:p/>
          <a:p>
            <a:r>
              <a:t>强调：'任何量化框架都有边界，知道边界在哪比知道能做什么更重要'。</a:t>
            </a:r>
          </a:p>
          <a:p/>
          <a:p>
            <a:r>
              <a:t>黄金组合：AlphaGPT 挖因子 + 人工风控 + 传统择时。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一图回顾整个流程：数据 → 适配 → 训练 → 产出 → 落地。</a:t>
            </a:r>
          </a:p>
          <a:p/>
          <a:p>
            <a:r>
              <a:t>三句话收尾：</a:t>
            </a:r>
          </a:p>
          <a:p>
            <a:r>
              <a:t>1. 不是黑箱</a:t>
            </a:r>
          </a:p>
          <a:p>
            <a:r>
              <a:t>2. 不是替代，是放大</a:t>
            </a:r>
          </a:p>
          <a:p>
            <a:r>
              <a:t>3. 不是 PPT，是开源项目</a:t>
            </a:r>
          </a:p>
          <a:p/>
          <a:p>
            <a:r>
              <a:t>最后行动召唤：扫码领仓库 + 课件 + 答疑群。</a:t>
            </a:r>
          </a:p>
          <a:p/>
          <a:p>
            <a:r>
              <a:t>讲到这里开始放 Q&amp;A。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Q&amp;A 阶段，约 5-10 分钟。</a:t>
            </a:r>
          </a:p>
          <a:p/>
          <a:p>
            <a:r>
              <a:t>常见问题预热：</a:t>
            </a:r>
          </a:p>
          <a:p>
            <a:r>
              <a:t>1. 跑一轮要多久？</a:t>
            </a:r>
          </a:p>
          <a:p>
            <a:r>
              <a:t>2. 我只有 CPU 可以吗？</a:t>
            </a:r>
          </a:p>
          <a:p>
            <a:r>
              <a:t>3. 数据从哪来？</a:t>
            </a:r>
          </a:p>
          <a:p>
            <a:r>
              <a:t>4. 怎么验证挖出来的因子是真的有效？</a:t>
            </a:r>
          </a:p>
          <a:p>
            <a:r>
              <a:t>5. 能不能加基本面数据？</a:t>
            </a:r>
          </a:p>
          <a:p/>
          <a:p>
            <a:r>
              <a:t>答疑结束后，记得引导进群 + 关注公众号。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【3 分钟】</a:t>
            </a:r>
          </a:p>
          <a:p/>
          <a:p>
            <a:r>
              <a:t>先抛痛点。问大家：你现在做择时最头疼的是啥？</a:t>
            </a:r>
          </a:p>
          <a:p/>
          <a:p>
            <a:r>
              <a:t>四个卡片分别对应：手动累、黑箱、过拟合、难解释。</a:t>
            </a:r>
          </a:p>
          <a:p/>
          <a:p>
            <a:r>
              <a:t>强调：今天讲的 AlphaGPT 就是冲着这四点去的。</a:t>
            </a:r>
          </a:p>
          <a:p/>
          <a:p>
            <a:r>
              <a:t>收尾：'所以我们今天就来一个一个解决'，引出第二节项目定位。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【3 分钟】</a:t>
            </a:r>
          </a:p>
          <a:p/>
          <a:p>
            <a:r>
              <a:t>用一句话定义：'用 GPT 思路自动挖择时因子，挖出来的全是公式'。</a:t>
            </a:r>
          </a:p>
          <a:p/>
          <a:p>
            <a:r>
              <a:t>三层架构：</a:t>
            </a:r>
          </a:p>
          <a:p>
            <a:r>
              <a:t>1. 算法层 model_core：训练框架本身（动态词表、公式生成器、REINFORCE）</a:t>
            </a:r>
          </a:p>
          <a:p>
            <a:r>
              <a:t>2. 适配层 timing_adapter：把外部数据转成训练需要的格式（用户主要改这里）</a:t>
            </a:r>
          </a:p>
          <a:p>
            <a:r>
              <a:t>3. 应用层 demo notebook：5 步直接跑通</a:t>
            </a:r>
          </a:p>
          <a:p/>
          <a:p>
            <a:r>
              <a:t>强调：'算法层不用动，适配层可以自己扩展，应用层拿来即用'。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这是最关键的一页！</a:t>
            </a:r>
          </a:p>
          <a:p/>
          <a:p>
            <a:r>
              <a:t>打比方：你用手机输入法，敲'今天天'，输入法会猜下一个字。AlphaGPT 完全一样的逻辑——一个 token 一个 token 生成因子公式。</a:t>
            </a:r>
          </a:p>
          <a:p/>
          <a:p>
            <a:r>
              <a:t>右侧对应关系表，每个机制都和'摆卡片'对应，方便后面理解。</a:t>
            </a:r>
          </a:p>
          <a:p/>
          <a:p>
            <a:r>
              <a:t>强调：'听懂这一页，后面五页都顺了'。建议在白板上画一下流程。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这一页用'摆卡片'把生成过程具象化。</a:t>
            </a:r>
          </a:p>
          <a:p/>
          <a:p>
            <a:r>
              <a:t>三步：</a:t>
            </a:r>
          </a:p>
          <a:p>
            <a:r>
              <a:t>1. 把已选 token 摆出来 = 给模型看上下文</a:t>
            </a:r>
          </a:p>
          <a:p>
            <a:r>
              <a:t>2. 摆出空白待选 = 让模型选下一个</a:t>
            </a:r>
          </a:p>
          <a:p>
            <a:r>
              <a:t>3. 选一个卡放上去 = 决策</a:t>
            </a:r>
          </a:p>
          <a:p/>
          <a:p>
            <a:r>
              <a:t>强调：'下一步能放什么' 是关键——这就是动态词表和合法性掩码的用途。</a:t>
            </a:r>
          </a:p>
          <a:p/>
          <a:p>
            <a:r>
              <a:t>如果听众还是懵，可以再加一句：'就像小孩子拼乐高，每一步只能拼能拼的形状'。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动态词表是 AlphaGPT 比普通 GPT 在因子挖掘上更高效的关键。</a:t>
            </a:r>
          </a:p>
          <a:p/>
          <a:p>
            <a:r>
              <a:t>普通 GPT 词表是固定的，每个位置都能选几千个 token。</a:t>
            </a:r>
          </a:p>
          <a:p>
            <a:r>
              <a:t>但 AlphaGPT 在不同阶段只开放'相关'的 token：</a:t>
            </a:r>
          </a:p>
          <a:p>
            <a:r>
              <a:t>- 表达式阶段只能选函数</a:t>
            </a:r>
          </a:p>
          <a:p>
            <a:r>
              <a:t>- 运算符阶段只能选 + − × ÷</a:t>
            </a:r>
          </a:p>
          <a:p>
            <a:r>
              <a:t>- 等等</a:t>
            </a:r>
          </a:p>
          <a:p/>
          <a:p>
            <a:r>
              <a:t>这样模型不用在错的东西上纠结，搜索效率高很多。</a:t>
            </a:r>
          </a:p>
          <a:p/>
          <a:p>
            <a:r>
              <a:t>举例：'这就像考试只让你在对的选项里选，不会选错'。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左侧：栈式虚拟机是'怎么把 token 拼成公式'——用后缀表达式，自动求值，不会有优先级问题。</a:t>
            </a:r>
          </a:p>
          <a:p/>
          <a:p>
            <a:r>
              <a:t>右侧：合法性掩码是'保证不拼错'。每一步生成后，掩码会告诉你下一步能选什么。</a:t>
            </a:r>
          </a:p>
          <a:p/>
          <a:p>
            <a:r>
              <a:t>强调：'这俩配合起来 = 永远不会出错 + 效率高'。</a:t>
            </a:r>
          </a:p>
          <a:p/>
          <a:p>
            <a:r>
              <a:t>听众可能问：'我能不能加自己的函数？'——可以，在 timing_adapter 加注册就行，后面讲。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【2 分钟】</a:t>
            </a:r>
          </a:p>
          <a:p/>
          <a:p>
            <a:r>
              <a:t>讲回测评分的五步：算因子值 → 清洗 → 算未来收益 → 算 IC → 映射仓位。</a:t>
            </a:r>
          </a:p>
          <a:p/>
          <a:p>
            <a:r>
              <a:t>核心：IC = 因子和未来收益的相关性。IC 越高，因子越能预测收益。</a:t>
            </a:r>
          </a:p>
          <a:p/>
          <a:p>
            <a:r>
              <a:t>强调：'所有量化策略的'好坏'，本质上都是这一步算出来的'。</a:t>
            </a:r>
          </a:p>
          <a:p/>
          <a:p>
            <a:r>
              <a:t>底部公式：Score 是个综合分，不仅是 IC，还考虑稳定性和收益特征。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【3 分钟】</a:t>
            </a:r>
          </a:p>
          <a:p/>
          <a:p>
            <a:r>
              <a:t>关键页面——'能用起来'的核心。</a:t>
            </a:r>
          </a:p>
          <a:p/>
          <a:p>
            <a:r>
              <a:t>五步走：灌数据 → 注册因子 → 配置 → 训练 → 看结果。</a:t>
            </a:r>
          </a:p>
          <a:p/>
          <a:p>
            <a:r>
              <a:t>现场如果时间够，直接打开 demo notebook 跑一下，3 分钟出结果。</a:t>
            </a:r>
          </a:p>
          <a:p/>
          <a:p>
            <a:r>
              <a:t>强调：'整个流程你只要写 10 行配置代码'，对初级用户非常友好。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-457200" y="2286000"/>
            <a:ext cx="13075920" cy="2286000"/>
          </a:xfrm>
          <a:prstGeom prst="parallelogram">
            <a:avLst>
              <a:gd name="adj" fmla="val 15000"/>
            </a:avLst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457200"/>
            <a:ext cx="100584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BigQuant 直播课堂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1520" y="914400"/>
            <a:ext cx="100584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QUANT LIVE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" y="2743200"/>
            <a:ext cx="10972800" cy="10972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择时框架</a:t>
            </a:r>
            <a:endParaRPr sz="5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520" y="3840480"/>
            <a:ext cx="10972800" cy="7315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 GPT 思路做期货择时因子挖掘</a:t>
            </a:r>
            <a:endParaRPr sz="28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" y="5303520"/>
            <a:ext cx="10058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6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主讲人：BigQuant 量化研究团队</a:t>
            </a:r>
            <a:endParaRPr sz="16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1520" y="5760720"/>
            <a:ext cx="10058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时长 40 分钟  |  配套开源项目 · 可直接复用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692640" y="4572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692640" y="457200"/>
            <a:ext cx="502920" cy="502920"/>
          </a:xfrm>
          <a:prstGeom prst="rect">
            <a:avLst/>
          </a:prstGeom>
          <a:noFill/>
        </p:spPr>
        <p:txBody>
          <a:bodyPr wrap="none" lIns="0" r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87000" y="502920"/>
            <a:ext cx="164592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04 · 代码实战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代码实战：5 步从数据到结果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9/19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demo_期货择时挖掘.ipynb —— 复制就能跑</a:t>
            </a:r>
            <a:endParaRPr sz="18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2011680"/>
            <a:ext cx="109728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11680"/>
            <a:ext cx="10972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Step 1</a:t>
            </a:r>
            <a:endParaRPr sz="1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37360" y="2011680"/>
            <a:ext cx="201168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737360" y="2011680"/>
            <a:ext cx="20116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灌数据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40480" y="2011680"/>
            <a:ext cx="77724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把 DataFrame 灌进 TimingAdapter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8640" y="2788920"/>
            <a:ext cx="109728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2788920"/>
            <a:ext cx="10972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Step 2</a:t>
            </a:r>
            <a:endParaRPr sz="1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737360" y="2788920"/>
            <a:ext cx="201168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737360" y="2788920"/>
            <a:ext cx="20116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注册因子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40480" y="2788920"/>
            <a:ext cx="77724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添加自定义时序/截面函数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8640" y="3566160"/>
            <a:ext cx="109728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48640" y="3566160"/>
            <a:ext cx="10972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Step 3</a:t>
            </a:r>
            <a:endParaRPr sz="1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37360" y="3566160"/>
            <a:ext cx="201168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737360" y="3566160"/>
            <a:ext cx="20116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配置环境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40480" y="3566160"/>
            <a:ext cx="77724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选品种、设频率、设训练轮数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8640" y="4343400"/>
            <a:ext cx="109728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343400"/>
            <a:ext cx="10972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Step 4</a:t>
            </a:r>
            <a:endParaRPr sz="1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37360" y="4343400"/>
            <a:ext cx="201168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737360" y="4343400"/>
            <a:ext cx="20116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40480" y="4343400"/>
            <a:ext cx="77724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调 trainer.train() 启动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48640" y="5120640"/>
            <a:ext cx="109728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48640" y="5120640"/>
            <a:ext cx="10972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Step 5</a:t>
            </a:r>
            <a:endParaRPr sz="1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737360" y="5120640"/>
            <a:ext cx="201168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1737360" y="5120640"/>
            <a:ext cx="201168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看结果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840480" y="5120640"/>
            <a:ext cx="77724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读 best_strategy.json + factor_pool.json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8640" y="5943600"/>
            <a:ext cx="11064240" cy="6400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731520" y="5943600"/>
            <a:ext cx="106984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1">
                <a:solidFill>
                  <a:srgbClr val="B82216"/>
                </a:solidFill>
                <a:latin typeface="Consolas" panose="020B0609020204030204"/>
                <a:ea typeface="微软雅黑" panose="020B0503020204020204" charset="-122"/>
              </a:rPr>
              <a:t>★ 核心三行：from_alpha = AlphaGPT(...)  /  trainer = Trainer(from_alpha)  /  trainer.train()</a:t>
            </a:r>
            <a:endParaRPr sz="1400" b="1">
              <a:solidFill>
                <a:srgbClr val="B82216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04 · 代码实战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实际产出：跑完之后你拿到啥？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10/19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371600"/>
            <a:ext cx="11064240" cy="4572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371600"/>
            <a:ext cx="110642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① 最佳策略 best_strategy.json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8640" y="1920240"/>
            <a:ext cx="11064240" cy="1280160"/>
          </a:xfrm>
          <a:prstGeom prst="rect">
            <a:avLst/>
          </a:prstGeom>
          <a:solidFill>
            <a:srgbClr val="FDE8E6"/>
          </a:solidFill>
          <a:ln w="127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2011680"/>
            <a:ext cx="106984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B82216"/>
                </a:solidFill>
                <a:latin typeface="Consolas" panose="020B0609020204030204"/>
                <a:ea typeface="微软雅黑" panose="020B0503020204020204" charset="-122"/>
              </a:rPr>
              <a:t>公式:   rank(ts_mean_delta(close, 5, 20) / ts_std(close, 10))</a:t>
            </a:r>
            <a:endParaRPr sz="1400" b="0">
              <a:solidFill>
                <a:srgbClr val="B82216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" y="2468880"/>
            <a:ext cx="106984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B82216"/>
                </a:solidFill>
                <a:latin typeface="Consolas" panose="020B0609020204030204"/>
                <a:ea typeface="微软雅黑" panose="020B0503020204020204" charset="-122"/>
              </a:rPr>
              <a:t>指标:   年化 18.7%   夏普 1.62   最大回撤 9.3%   IC 0.071</a:t>
            </a:r>
            <a:endParaRPr sz="1400" b="0">
              <a:solidFill>
                <a:srgbClr val="B82216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" y="2834640"/>
            <a:ext cx="106984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B82216"/>
                </a:solidFill>
                <a:latin typeface="Consolas" panose="020B0609020204030204"/>
                <a:ea typeface="微软雅黑" panose="020B0503020204020204" charset="-122"/>
              </a:rPr>
              <a:t>白话:   短期均量比 / 长期波动 → 排序后做多空</a:t>
            </a:r>
            <a:endParaRPr sz="1400" b="0">
              <a:solidFill>
                <a:srgbClr val="B82216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8640" y="3383280"/>
            <a:ext cx="11064240" cy="4572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3383280"/>
            <a:ext cx="110642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② 因子池 factor_pool.json   (按 Score 排序，取 Top 5)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8640" y="3931920"/>
            <a:ext cx="4572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7280" y="3931920"/>
            <a:ext cx="68580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rank(ts_mean_delta(close, 5, 20) / ts_std(close, 10))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46720" y="3931920"/>
            <a:ext cx="10972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0.082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235440" y="3977640"/>
            <a:ext cx="2286000" cy="274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235440" y="3977640"/>
            <a:ext cx="228600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1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趋势反转</a:t>
            </a:r>
            <a:endParaRPr sz="11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8640" y="4343400"/>
            <a:ext cx="4572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97280" y="4343400"/>
            <a:ext cx="68580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ts_rank(volume, 20) − ts_rank(close, 20)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46720" y="4343400"/>
            <a:ext cx="10972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0.075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235440" y="4389120"/>
            <a:ext cx="2286000" cy="274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235440" y="4389120"/>
            <a:ext cx="228600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1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量价背离</a:t>
            </a:r>
            <a:endParaRPr sz="11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8640" y="4754880"/>
            <a:ext cx="4572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97280" y="4754880"/>
            <a:ext cx="68580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cs_rank(ts_zscore(close, 60))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46720" y="4754880"/>
            <a:ext cx="10972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0.068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235440" y="4800600"/>
            <a:ext cx="2286000" cy="274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235440" y="4800600"/>
            <a:ext cx="228600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1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截面回归</a:t>
            </a:r>
            <a:endParaRPr sz="11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8640" y="5166360"/>
            <a:ext cx="4572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97280" y="5166360"/>
            <a:ext cx="68580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ts_mean(ts_delta(close, 5), 10)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46720" y="5166360"/>
            <a:ext cx="10972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0.061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235440" y="5212080"/>
            <a:ext cx="2286000" cy="274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235440" y="5212080"/>
            <a:ext cx="228600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1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动量延续</a:t>
            </a:r>
            <a:endParaRPr sz="11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48640" y="5577840"/>
            <a:ext cx="4572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97280" y="5577840"/>
            <a:ext cx="685800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− ts_std(returns, 20)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046720" y="5577840"/>
            <a:ext cx="1097280" cy="3657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0.058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235440" y="5623560"/>
            <a:ext cx="2286000" cy="274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9235440" y="5623560"/>
            <a:ext cx="228600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1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波动率择时</a:t>
            </a:r>
            <a:endParaRPr sz="11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04 · 代码实战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期货数据特殊处理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11/19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期货 K 线三大坑 + 解决方法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2011680"/>
            <a:ext cx="2743200" cy="10058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11680"/>
            <a:ext cx="274320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K 线缺失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640" y="2468880"/>
            <a:ext cx="27432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夜盘 / 节假日 / 主力换月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83280" y="2011680"/>
            <a:ext cx="54864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3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3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023360" y="2011680"/>
            <a:ext cx="7589520" cy="10058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206240" y="2011680"/>
            <a:ext cx="731520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夜盘收盘后补一行，缺失值用 '上一根 close' 填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" y="3154680"/>
            <a:ext cx="2743200" cy="10058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3154680"/>
            <a:ext cx="274320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夜盘 + 日盘错位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8640" y="3611880"/>
            <a:ext cx="27432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21:00-15:00 跨夜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83280" y="3154680"/>
            <a:ext cx="54864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3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3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023360" y="3154680"/>
            <a:ext cx="7589520" cy="10058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206240" y="3154680"/>
            <a:ext cx="731520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全部按 '交易日' 重采样，21:00 算当天最后一根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4297680"/>
            <a:ext cx="2743200" cy="10058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4297680"/>
            <a:ext cx="274320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主力换月跳空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8640" y="4754880"/>
            <a:ext cx="27432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rb2505 → rb2510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83280" y="4297680"/>
            <a:ext cx="54864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3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3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23360" y="4297680"/>
            <a:ext cx="7589520" cy="10058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206240" y="4297680"/>
            <a:ext cx="731520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用复权因子把价格序列拉平，挖出的因子跨合约稳定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8640" y="5669280"/>
            <a:ext cx="11064240" cy="6400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48640" y="5669280"/>
            <a:ext cx="1106424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所有处理逻辑都在 timing_adapter/missing_data.py 里，参数化配置，不用改主流程</a:t>
            </a:r>
            <a:endParaRPr sz="14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05 · 防过拟合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防过拟合：四层防御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12/19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371600"/>
            <a:ext cx="2697480" cy="36576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64592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① Walk-Forward</a:t>
            </a:r>
            <a:endParaRPr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520" y="2560320"/>
            <a:ext cx="2331720" cy="16459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训练 2020-2022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验证 2023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测试 2024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2960" y="4297680"/>
            <a:ext cx="214884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4297680"/>
            <a:ext cx="21488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不偷看未来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383280" y="1371600"/>
            <a:ext cx="2697480" cy="365760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383280" y="164592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② 中位数稳健</a:t>
            </a:r>
            <a:endParaRPr sz="20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6160" y="2560320"/>
            <a:ext cx="2331720" cy="16459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50 次 bootstrap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取中位数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57600" y="4297680"/>
            <a:ext cx="2148840" cy="457200"/>
          </a:xfrm>
          <a:prstGeom prst="rect">
            <a:avLst/>
          </a:prstGeom>
          <a:solidFill>
            <a:srgbClr val="E72F21"/>
          </a:solidFill>
          <a:ln w="127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3657600" y="4297680"/>
            <a:ext cx="21488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抗噪声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217920" y="1371600"/>
            <a:ext cx="2697480" cy="36576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217920" y="164592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③ 防退化</a:t>
            </a:r>
            <a:endParaRPr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800" y="2560320"/>
            <a:ext cx="2331720" cy="16459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IC 连续 5 轮下降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自动停训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492240" y="4297680"/>
            <a:ext cx="214884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92240" y="4297680"/>
            <a:ext cx="21488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防止钻牛角尖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052560" y="1371600"/>
            <a:ext cx="2697480" cy="365760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9052560" y="164592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④ 复杂度惩罚</a:t>
            </a:r>
            <a:endParaRPr sz="20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235440" y="2560320"/>
            <a:ext cx="2331720" cy="16459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公式 token 数 &gt; 20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扣分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326880" y="4297680"/>
            <a:ext cx="2148840" cy="457200"/>
          </a:xfrm>
          <a:prstGeom prst="rect">
            <a:avLst/>
          </a:prstGeom>
          <a:solidFill>
            <a:srgbClr val="E72F21"/>
          </a:solidFill>
          <a:ln w="127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9326880" y="4297680"/>
            <a:ext cx="21488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鼓励简单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8640" y="5212080"/>
            <a:ext cx="11064240" cy="10058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48640" y="5212080"/>
            <a:ext cx="110642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实际效果：样本外夏普从 1.92 → 1.41（仍稳定为正，不是过拟合假象）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640" y="5669280"/>
            <a:ext cx="110642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—— 实测 50 个因子，47 个在样本外仍为正，3 个失效，符合统计预期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06 · 可解释性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因子可解释性：每个公式都看得懂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13/19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自动归类：每个因子都有'门派'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1920240"/>
            <a:ext cx="2194560" cy="13716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57400"/>
            <a:ext cx="219456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趋势类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640" y="246888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 / ts_delta</a:t>
            </a:r>
            <a:endParaRPr sz="11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8640" y="283464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捕捉方向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34640" y="1920240"/>
            <a:ext cx="2194560" cy="137160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834640" y="2057400"/>
            <a:ext cx="219456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反转类</a:t>
            </a:r>
            <a:endParaRPr sz="16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34640" y="246888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− ts_rank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4640" y="283464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捕捉拐点</a:t>
            </a:r>
            <a:endParaRPr sz="12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20640" y="1920240"/>
            <a:ext cx="2194560" cy="13716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120640" y="2057400"/>
            <a:ext cx="219456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量价类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20640" y="246888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ts_corr(volume, close)</a:t>
            </a:r>
            <a:endParaRPr sz="11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20640" y="283464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量价背离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406640" y="1920240"/>
            <a:ext cx="2194560" cy="137160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406640" y="2057400"/>
            <a:ext cx="219456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波动类</a:t>
            </a:r>
            <a:endParaRPr sz="16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06640" y="246888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1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ts_std / ts_atr</a:t>
            </a:r>
            <a:endParaRPr sz="11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06640" y="283464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波动率择时</a:t>
            </a:r>
            <a:endParaRPr sz="12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692640" y="1920240"/>
            <a:ext cx="2194560" cy="13716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92640" y="2057400"/>
            <a:ext cx="219456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截面类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92640" y="246888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1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cs_rank / cs_zscore</a:t>
            </a:r>
            <a:endParaRPr sz="11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692640" y="2834640"/>
            <a:ext cx="219456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横截面排序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48640" y="3657600"/>
            <a:ext cx="11064240" cy="4572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48640" y="3657600"/>
            <a:ext cx="1106424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频率无关设计：同一份代码，分钟 / 小时 / 日线 都能跑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1520" y="4297680"/>
            <a:ext cx="10972800" cy="1828800"/>
          </a:xfrm>
          <a:prstGeom prst="rect">
            <a:avLst/>
          </a:prstGeom>
          <a:noFill/>
        </p:spPr>
        <p:txBody>
          <a:bodyPr wrap="square" lIns="25400" tIns="25400">
            <a:spAutoFit/>
          </a:bodyPr>
          <a:lstStyle/>
          <a:p>
            <a:pPr>
              <a:lnSpc>
                <a:spcPct val="15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回测窗口、收益 horizon 全部参数化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你只要改 freq='5min' / '1h' / '1d'，其它都不动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高频/低频因子语法完全一致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挖出来的因子天然支持多频率组合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07 · 实操指南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实操指南：参数速查表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14/19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常用参数怎么调？—— 一张表说清楚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1920240"/>
            <a:ext cx="11064240" cy="5486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1920240"/>
            <a:ext cx="219456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1920240"/>
            <a:ext cx="182880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数据量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1920240"/>
            <a:ext cx="182880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训练轮数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1920240"/>
            <a:ext cx="182880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耗时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29600" y="1920240"/>
            <a:ext cx="338328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建议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" y="2468880"/>
            <a:ext cx="11064240" cy="6400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2468880"/>
            <a:ext cx="21945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快速试跑</a:t>
            </a:r>
            <a:endParaRPr sz="13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3200" y="246888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10 万行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246888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00800" y="246888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5 min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29600" y="2468880"/>
            <a:ext cx="3383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验证流程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3108960"/>
            <a:ext cx="11064240" cy="6400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3108960"/>
            <a:ext cx="21945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日线策略</a:t>
            </a:r>
            <a:endParaRPr sz="13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43200" y="310896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50 万行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310896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00800" y="310896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30 min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29600" y="3108960"/>
            <a:ext cx="3383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日常使用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8640" y="3749040"/>
            <a:ext cx="11064240" cy="6400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48640" y="3749040"/>
            <a:ext cx="21945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分钟策略</a:t>
            </a:r>
            <a:endParaRPr sz="13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43200" y="374904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500 万行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72000" y="374904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00800" y="374904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2 hour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29600" y="3749040"/>
            <a:ext cx="3383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推荐 GPU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48640" y="4389120"/>
            <a:ext cx="11064240" cy="6400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48640" y="4389120"/>
            <a:ext cx="21945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多品种</a:t>
            </a:r>
            <a:endParaRPr sz="13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43200" y="438912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1000 万行+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2000" y="438912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300+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0800" y="4389120"/>
            <a:ext cx="182880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5 hour+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229600" y="4389120"/>
            <a:ext cx="3383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集群训练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48640" y="5029200"/>
            <a:ext cx="11064240" cy="11887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548640" y="507492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5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★ 新手起步推荐</a:t>
            </a:r>
            <a:endParaRPr sz="15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8640" y="544068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4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数据量 &lt; 50 万行 + 训练轮数 = 50  →  CPU 即可，先把流程跑通</a:t>
            </a:r>
            <a:endParaRPr sz="14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8640" y="580644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4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再根据效果逐步加数据 / 加轮数 / 上 GPU</a:t>
            </a:r>
            <a:endParaRPr sz="14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07 · 实操指南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常见场景怎么配？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15/19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463040"/>
            <a:ext cx="11064240" cy="7772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146304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只想验证流程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08960" y="1463040"/>
            <a:ext cx="41148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10 万行 + 20 轮 + CPU</a:t>
            </a:r>
            <a:endParaRPr sz="13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5200" y="1463040"/>
            <a:ext cx="420624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 分钟，看 best_strategy.json 就行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8640" y="2331720"/>
            <a:ext cx="11064240" cy="7772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233172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5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做实盘日线</a:t>
            </a:r>
            <a:endParaRPr sz="15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08960" y="2331720"/>
            <a:ext cx="41148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50 万行 + 100 轮 + GPU</a:t>
            </a:r>
            <a:endParaRPr sz="13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2331720"/>
            <a:ext cx="420624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选年化 &gt; 15% / 回撤 &lt; 10% 的因子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8640" y="3200400"/>
            <a:ext cx="11064240" cy="7772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320040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做分钟线 HFT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08960" y="3200400"/>
            <a:ext cx="41148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500 万行 + 200 轮 + 多卡</a:t>
            </a:r>
            <a:endParaRPr sz="13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15200" y="3200400"/>
            <a:ext cx="420624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看 IC 稳定性，比绝对值更重要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48640" y="4069080"/>
            <a:ext cx="11064240" cy="7772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406908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5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跨品种轮动</a:t>
            </a:r>
            <a:endParaRPr sz="15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08960" y="4069080"/>
            <a:ext cx="41148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全市场 1000 万行 + 300 轮</a:t>
            </a:r>
            <a:endParaRPr sz="13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15200" y="4069080"/>
            <a:ext cx="420624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用 cs_rank 类因子，横截面排序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8640" y="4937760"/>
            <a:ext cx="11064240" cy="7772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31520" y="493776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加自定义因子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08960" y="4937760"/>
            <a:ext cx="41148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在 timing_adapter 注册</a:t>
            </a:r>
            <a:endParaRPr sz="13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15200" y="4937760"/>
            <a:ext cx="420624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函数名 / 输入输出符合规范即可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07 · 实操指南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加自定义因子：3 行代码搞定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16/19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5486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6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timing_adapter/functions.py</a:t>
            </a:r>
            <a:endParaRPr sz="16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1828800"/>
            <a:ext cx="5943600" cy="2743200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1874519"/>
            <a:ext cx="5669280" cy="2651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from timing_adapter import register</a:t>
            </a:r>
            <a:endParaRPr sz="12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  <a:p>
            <a:pPr algn="l"/>
          </a:p>
          <a:p>
            <a:pPr algn="l"/>
            <a:r>
              <a:rPr sz="12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@register(name='my_signal',</a:t>
            </a:r>
            <a:endParaRPr sz="12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  <a:p>
            <a:pPr algn="l"/>
            <a:r>
              <a:rPr sz="12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         n_inputs=2, n_params=0)</a:t>
            </a:r>
            <a:endParaRPr sz="12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  <a:p>
            <a:pPr algn="l"/>
            <a:r>
              <a:rPr sz="12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def my_signal(close, high):</a:t>
            </a:r>
            <a:endParaRPr sz="12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  <a:p>
            <a:pPr algn="l"/>
            <a:r>
              <a:rPr sz="12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    return (close - high.mean()) / high.std()</a:t>
            </a:r>
            <a:endParaRPr sz="12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0" y="1371600"/>
            <a:ext cx="47548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3 步接入</a:t>
            </a:r>
            <a:endParaRPr sz="18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58000" y="1920240"/>
            <a:ext cx="109728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858000" y="1920240"/>
            <a:ext cx="1097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写函数</a:t>
            </a:r>
            <a:endParaRPr sz="1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46720" y="1920240"/>
            <a:ext cx="3566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输入是 K 线字段，输出是一个数值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58000" y="2697480"/>
            <a:ext cx="109728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0" y="2697480"/>
            <a:ext cx="1097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2. 装饰器注册</a:t>
            </a:r>
            <a:endParaRPr sz="1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46720" y="2697480"/>
            <a:ext cx="3566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@register(name='xxx', n_inputs=N)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58000" y="3474720"/>
            <a:ext cx="109728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858000" y="3474720"/>
            <a:ext cx="109728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自动可用</a:t>
            </a:r>
            <a:endParaRPr sz="1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46720" y="3474720"/>
            <a:ext cx="3566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框架自动加进词表，模型就能选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5029200"/>
            <a:ext cx="11064240" cy="11887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512064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5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★ 推荐：把你们公司自己的因子 / 行业经验 包装成函数丢进去</a:t>
            </a:r>
            <a:endParaRPr sz="15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8640" y="548640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4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AI 帮你'组装'，业务经验'兜底'——比纯深度学习靠谱</a:t>
            </a:r>
            <a:endParaRPr sz="14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8640" y="5852160"/>
            <a:ext cx="110642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4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公司研究：'技术面 + 基本面 + 情绪面'三类因子都能加</a:t>
            </a:r>
            <a:endParaRPr sz="14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08 · 局限与边界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诚实说一下：它不适合什么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17/19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AlphaGPT 不是万能的 —— 这些场景要慎用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2011680"/>
            <a:ext cx="11064240" cy="82296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011680"/>
            <a:ext cx="22860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超高频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08960" y="2011680"/>
            <a:ext cx="32004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tick 级 / 纳秒级</a:t>
            </a:r>
            <a:endParaRPr sz="13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0800" y="2011680"/>
            <a:ext cx="50292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框架按 K 线设计，毫秒级以下不在适用范围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8640" y="2926080"/>
            <a:ext cx="11064240" cy="82296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2926080"/>
            <a:ext cx="22860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极端行情</a:t>
            </a:r>
            <a:endParaRPr sz="16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08960" y="2926080"/>
            <a:ext cx="32004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涨停 / 跌停 / 流动性枯竭</a:t>
            </a:r>
            <a:endParaRPr sz="13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00800" y="2926080"/>
            <a:ext cx="50292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回测不会重现，挖出的因子在极端市会失效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8640" y="3840480"/>
            <a:ext cx="11064240" cy="82296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3840480"/>
            <a:ext cx="22860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小样本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08960" y="3840480"/>
            <a:ext cx="32004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&lt; 5 万根 K 线</a:t>
            </a:r>
            <a:endParaRPr sz="1300" b="0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800" y="3840480"/>
            <a:ext cx="50292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统计意义不足，建议先攒数据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4754880"/>
            <a:ext cx="11064240" cy="82296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4754880"/>
            <a:ext cx="22860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黑天鹅</a:t>
            </a:r>
            <a:endParaRPr sz="16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08960" y="4754880"/>
            <a:ext cx="32004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Consolas" panose="020B0609020204030204"/>
                <a:ea typeface="微软雅黑" panose="020B0503020204020204" charset="-122"/>
              </a:rPr>
              <a:t>政策 / 战争 / 突发</a:t>
            </a:r>
            <a:endParaRPr sz="1300" b="0">
              <a:solidFill>
                <a:srgbClr val="333333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00800" y="4754880"/>
            <a:ext cx="5029200" cy="82296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历史数据无法预测，需要风控兜底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48640" y="5760720"/>
            <a:ext cx="11064240" cy="5486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48640" y="5760720"/>
            <a:ext cx="1106424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★ 黄金组合：AlphaGPT 挖因子 + 人工风控 + 传统择时 —— 三者结合最稳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08 · 总结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一图回顾：40 分钟的精华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18/19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554480"/>
            <a:ext cx="2011680" cy="10972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737360"/>
            <a:ext cx="20116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数据</a:t>
            </a:r>
            <a:endParaRPr sz="2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" y="2194560"/>
            <a:ext cx="20116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DataFrame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0320" y="1554480"/>
            <a:ext cx="228600" cy="10972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▶</a:t>
            </a:r>
            <a:endParaRPr sz="2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88920" y="1554480"/>
            <a:ext cx="2011680" cy="109728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788920" y="1737360"/>
            <a:ext cx="20116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适配</a:t>
            </a:r>
            <a:endParaRPr sz="22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8920" y="2194560"/>
            <a:ext cx="20116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timing_adapter</a:t>
            </a:r>
            <a:endParaRPr sz="12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1554480"/>
            <a:ext cx="228600" cy="10972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▶</a:t>
            </a:r>
            <a:endParaRPr sz="2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29200" y="1554480"/>
            <a:ext cx="2011680" cy="10972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029200" y="1737360"/>
            <a:ext cx="20116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endParaRPr sz="2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9200" y="2194560"/>
            <a:ext cx="20116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AlphaGPT + REINFORCE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40880" y="1554480"/>
            <a:ext cx="228600" cy="10972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▶</a:t>
            </a:r>
            <a:endParaRPr sz="2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269480" y="1554480"/>
            <a:ext cx="2011680" cy="109728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269480" y="1737360"/>
            <a:ext cx="20116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产出</a:t>
            </a:r>
            <a:endParaRPr sz="22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69480" y="2194560"/>
            <a:ext cx="20116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因子 + 公式</a:t>
            </a:r>
            <a:endParaRPr sz="12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81160" y="1554480"/>
            <a:ext cx="228600" cy="10972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▶</a:t>
            </a:r>
            <a:endParaRPr sz="2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509760" y="1554480"/>
            <a:ext cx="2011680" cy="10972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509760" y="1737360"/>
            <a:ext cx="20116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落地</a:t>
            </a:r>
            <a:endParaRPr sz="2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509760" y="2194560"/>
            <a:ext cx="20116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实盘 / 组合</a:t>
            </a:r>
            <a:endParaRPr sz="1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640" y="32004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三句话</a:t>
            </a:r>
            <a:endParaRPr sz="2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8640" y="3749039"/>
            <a:ext cx="73152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548640" y="3749039"/>
            <a:ext cx="73152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1.</a:t>
            </a:r>
            <a:endParaRPr sz="2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63040" y="3749039"/>
            <a:ext cx="1014984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AlphaGPT 不是黑箱 —— 挖出来的是公式，看得懂、讲得清、能复现</a:t>
            </a:r>
            <a:endParaRPr sz="16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8640" y="4526279"/>
            <a:ext cx="73152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48640" y="4526279"/>
            <a:ext cx="73152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2.</a:t>
            </a:r>
            <a:endParaRPr sz="2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63040" y="4526279"/>
            <a:ext cx="1014984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它不是替代你 —— 是放大你，你的因子 / 经验是食材，AI 是厨师</a:t>
            </a:r>
            <a:endParaRPr sz="16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8640" y="5303519"/>
            <a:ext cx="731520" cy="6858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48640" y="5303519"/>
            <a:ext cx="73152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</a:rPr>
              <a:t>3.</a:t>
            </a:r>
            <a:endParaRPr sz="2400" b="1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63040" y="5303519"/>
            <a:ext cx="1014984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6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今天讲的不是 PPT，是 BigQuant 开源项目 —— 直接 clone，跑起来</a:t>
            </a:r>
            <a:endParaRPr sz="16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48640" y="5943600"/>
            <a:ext cx="11064240" cy="50292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48640" y="5943600"/>
            <a:ext cx="1106424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现在扫码 / 留言 → 领项目仓库地址 + 课件 PDF + 答疑群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815" y="1838325"/>
            <a:ext cx="1134110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Parallelogram 2"/>
          <p:cNvSpPr/>
          <p:nvPr/>
        </p:nvSpPr>
        <p:spPr>
          <a:xfrm>
            <a:off x="-457200" y="2286000"/>
            <a:ext cx="13075920" cy="2286000"/>
          </a:xfrm>
          <a:prstGeom prst="parallelogram">
            <a:avLst>
              <a:gd name="adj" fmla="val 15000"/>
            </a:avLst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457200"/>
            <a:ext cx="100584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BigQuant 直播课堂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1520" y="914400"/>
            <a:ext cx="1005840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QUANT LIVE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" y="2743200"/>
            <a:ext cx="10972800" cy="10972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7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Q &amp; A</a:t>
            </a:r>
            <a:endParaRPr sz="7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520" y="4023360"/>
            <a:ext cx="109728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2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欢迎提问，把你遇到的问题打在公屏上</a:t>
            </a:r>
            <a:endParaRPr sz="22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" y="5303520"/>
            <a:ext cx="10058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6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联系方式：扫码加群 / 公众号 BigQuant 留言</a:t>
            </a:r>
            <a:endParaRPr sz="16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1520" y="5760720"/>
            <a:ext cx="10058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项目仓库：github.com/bigquant/alphagpt-timing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789920" y="548640"/>
            <a:ext cx="164592" cy="1645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11155680" y="548640"/>
            <a:ext cx="164592" cy="1645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11521440" y="548640"/>
            <a:ext cx="164592" cy="1645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01 · 开场引入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做择时，你最头疼什么？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2/19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554480"/>
            <a:ext cx="2697480" cy="2926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920240"/>
            <a:ext cx="2697480" cy="7315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4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🔴</a:t>
            </a:r>
            <a:endParaRPr sz="4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" y="292608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手动累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520" y="3566160"/>
            <a:ext cx="2331720" cy="8229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靠经验写因子，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几十个写不动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383280" y="1554480"/>
            <a:ext cx="2697480" cy="292608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383280" y="1920240"/>
            <a:ext cx="2697480" cy="7315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4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🟥</a:t>
            </a:r>
            <a:endParaRPr sz="4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3280" y="292608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4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黑箱</a:t>
            </a:r>
            <a:endParaRPr sz="24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6160" y="3566160"/>
            <a:ext cx="2331720" cy="8229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深度学习跑出结果，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不知道学到了啥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17920" y="1554480"/>
            <a:ext cx="2697480" cy="2926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217920" y="1920240"/>
            <a:ext cx="2697480" cy="7315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4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🔻</a:t>
            </a:r>
            <a:endParaRPr sz="4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7920" y="292608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过拟合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00800" y="3566160"/>
            <a:ext cx="2331720" cy="8229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回测曲线漂亮，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实盘就垮</a:t>
            </a:r>
            <a:endParaRPr sz="13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52560" y="1554480"/>
            <a:ext cx="2697480" cy="292608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052560" y="1920240"/>
            <a:ext cx="2697480" cy="7315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4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❓</a:t>
            </a:r>
            <a:endParaRPr sz="4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52560" y="2926080"/>
            <a:ext cx="2697480" cy="54864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4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难解释</a:t>
            </a:r>
            <a:endParaRPr sz="24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35440" y="3566160"/>
            <a:ext cx="2331720" cy="8229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老板/客户问：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因子逻辑是啥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8640" y="4937760"/>
            <a:ext cx="11064240" cy="10972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983480"/>
            <a:ext cx="11064240" cy="10058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8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AlphaGPT 想解决的就是这四件事 —— 而且每个因子都给你公式、可解释、可回测。</a:t>
            </a:r>
            <a:endParaRPr sz="18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02 · 项目定位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AlphaGPT 是什么？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3/19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463040"/>
            <a:ext cx="11064240" cy="9144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463040"/>
            <a:ext cx="11064240" cy="9144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一句话：用 GPT 思路自动挖择时因子，挖出来的全是公式，可解释、可回测。</a:t>
            </a:r>
            <a:endParaRPr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8640" y="27432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三层架构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8640" y="3291840"/>
            <a:ext cx="11064240" cy="86868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777240" y="3474720"/>
            <a:ext cx="502920" cy="5029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77240" y="3474720"/>
            <a:ext cx="502920" cy="502920"/>
          </a:xfrm>
          <a:prstGeom prst="rect">
            <a:avLst/>
          </a:prstGeom>
          <a:noFill/>
        </p:spPr>
        <p:txBody>
          <a:bodyPr wrap="none" lIns="0" rIns="0" anchor="ctr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Arial" panose="020B0604020202020204"/>
              </a:rPr>
              <a:t>1</a:t>
            </a:r>
            <a:endParaRPr sz="22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54480" y="3383280"/>
            <a:ext cx="1005840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算法层 · model_core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54480" y="3749040"/>
            <a:ext cx="10058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动态词表 + 公式生成器 + REINFORCE 训练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8640" y="4251960"/>
            <a:ext cx="11064240" cy="86868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777240" y="4434840"/>
            <a:ext cx="502920" cy="502920"/>
          </a:xfrm>
          <a:prstGeom prst="ellipse">
            <a:avLst/>
          </a:prstGeom>
          <a:solidFill>
            <a:srgbClr val="E72F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77240" y="4434840"/>
            <a:ext cx="502920" cy="502920"/>
          </a:xfrm>
          <a:prstGeom prst="rect">
            <a:avLst/>
          </a:prstGeom>
          <a:noFill/>
        </p:spPr>
        <p:txBody>
          <a:bodyPr wrap="none" lIns="0" rIns="0" anchor="ctr">
            <a:spAutoFit/>
          </a:bodyPr>
          <a:lstStyle/>
          <a:p>
            <a:pPr algn="ctr"/>
            <a:r>
              <a:rPr sz="2200" b="1">
                <a:solidFill>
                  <a:srgbClr val="FFFFFF"/>
                </a:solidFill>
                <a:latin typeface="Arial" panose="020B0604020202020204"/>
              </a:rPr>
              <a:t>2</a:t>
            </a:r>
            <a:endParaRPr sz="22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54480" y="4343400"/>
            <a:ext cx="1005840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适配层 · timing_adapter</a:t>
            </a:r>
            <a:endParaRPr sz="1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54480" y="4709160"/>
            <a:ext cx="10058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把任何 DataFrame 灌进来 → 统一标准化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5212080"/>
            <a:ext cx="11064240" cy="86868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777240" y="5394960"/>
            <a:ext cx="502920" cy="5029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77240" y="5394960"/>
            <a:ext cx="502920" cy="502920"/>
          </a:xfrm>
          <a:prstGeom prst="rect">
            <a:avLst/>
          </a:prstGeom>
          <a:noFill/>
        </p:spPr>
        <p:txBody>
          <a:bodyPr wrap="none" lIns="0" rIns="0" anchor="ctr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Arial" panose="020B0604020202020204"/>
              </a:rPr>
              <a:t>3</a:t>
            </a:r>
            <a:endParaRPr sz="22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54480" y="5303520"/>
            <a:ext cx="10058400" cy="4114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应用层 · demo notebook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54480" y="5669280"/>
            <a:ext cx="10058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 步从数据到回测结果，0 改动即可跑</a:t>
            </a:r>
            <a:endParaRPr sz="1400" b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03 · 核心机制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核心思想：把因子当成一句话来生成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4/19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371600"/>
            <a:ext cx="5486400" cy="475488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463040"/>
            <a:ext cx="5486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类比：手机输入法</a:t>
            </a:r>
            <a:endParaRPr sz="20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520" y="201168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你打 '今天天'</a:t>
            </a:r>
            <a:endParaRPr sz="16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520" y="246888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↓</a:t>
            </a:r>
            <a:endParaRPr sz="2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" y="292608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6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输入法猜下一个字</a:t>
            </a:r>
            <a:endParaRPr sz="16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" y="338328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↓</a:t>
            </a:r>
            <a:endParaRPr sz="2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88720" y="3840480"/>
            <a:ext cx="4206240" cy="64008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188720" y="3840480"/>
            <a:ext cx="420624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22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今天天气真好</a:t>
            </a:r>
            <a:endParaRPr sz="22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1520" y="4663440"/>
            <a:ext cx="5120640" cy="12801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5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AlphaGPT 也是：</a:t>
            </a:r>
            <a:endParaRPr sz="15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</a:p>
          <a:p>
            <a:pPr algn="ctr"/>
            <a:r>
              <a:rPr sz="15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一个 token 一个 token 地</a:t>
            </a:r>
            <a:endParaRPr sz="15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5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生成完整因子公式</a:t>
            </a:r>
            <a:endParaRPr sz="15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00800" y="1371600"/>
            <a:ext cx="52120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对应到 AlphaGPT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00800" y="2011680"/>
            <a:ext cx="128016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0" y="2011680"/>
            <a:ext cx="1280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72400" y="2011680"/>
            <a:ext cx="393192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你之前生成的 token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72400" y="2377440"/>
            <a:ext cx="393192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 摆出来的卡片</a:t>
            </a:r>
            <a:endParaRPr sz="1100" b="0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400800" y="2788920"/>
            <a:ext cx="128016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400800" y="2788920"/>
            <a:ext cx="1280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动态词表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72400" y="2788920"/>
            <a:ext cx="393192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不同阶段可选的 token 不同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72400" y="3154680"/>
            <a:ext cx="393192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 你现在能放什么卡</a:t>
            </a:r>
            <a:endParaRPr sz="1100" b="0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400800" y="3566160"/>
            <a:ext cx="128016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0" y="3566160"/>
            <a:ext cx="1280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合法性掩码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2400" y="3566160"/>
            <a:ext cx="393192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保证不出现非法公式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72400" y="3931920"/>
            <a:ext cx="393192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 出牌规则</a:t>
            </a:r>
            <a:endParaRPr sz="1100" b="0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400800" y="4343400"/>
            <a:ext cx="128016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400800" y="4343400"/>
            <a:ext cx="1280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回测评分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72400" y="4343400"/>
            <a:ext cx="393192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生成完整公式后回测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72400" y="4709160"/>
            <a:ext cx="393192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 拼出一句话打分</a:t>
            </a:r>
            <a:endParaRPr sz="1100" b="0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400800" y="5120640"/>
            <a:ext cx="128016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400800" y="5120640"/>
            <a:ext cx="128016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REINFORCE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72400" y="5120640"/>
            <a:ext cx="393192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好公式奖励，差公式惩罚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772400" y="5486400"/>
            <a:ext cx="3931920" cy="2743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100" b="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→ 训练输入法变聪明</a:t>
            </a:r>
            <a:endParaRPr sz="1100" b="0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03 · 核心机制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摆卡片：把因子生成变成'玩积木'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5/19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3200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第 1 步：摆出已经选的卡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31920" y="1371600"/>
            <a:ext cx="1280160" cy="50292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931920" y="1371600"/>
            <a:ext cx="12801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ts_mean(close, 5)</a:t>
            </a:r>
            <a:endParaRPr sz="13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640" y="2057400"/>
            <a:ext cx="3200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第 2 步：摆出空卡和待选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31920" y="2057400"/>
            <a:ext cx="1280160" cy="50292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3931920" y="2057400"/>
            <a:ext cx="12801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ts_mean(close, 5)</a:t>
            </a:r>
            <a:endParaRPr sz="13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03520" y="2057400"/>
            <a:ext cx="1280160" cy="502920"/>
          </a:xfrm>
          <a:prstGeom prst="rect">
            <a:avLst/>
          </a:prstGeom>
          <a:solidFill>
            <a:srgbClr val="FDE8E6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303520" y="2057400"/>
            <a:ext cx="12801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[___]</a:t>
            </a:r>
            <a:endParaRPr sz="1300" b="1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675120" y="2057400"/>
            <a:ext cx="822960" cy="502920"/>
          </a:xfrm>
          <a:prstGeom prst="rect">
            <a:avLst/>
          </a:prstGeom>
          <a:solidFill>
            <a:srgbClr val="FDE8E6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675120" y="2057400"/>
            <a:ext cx="8229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[   ]</a:t>
            </a:r>
            <a:endParaRPr sz="1300" b="1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89520" y="2057400"/>
            <a:ext cx="822960" cy="502920"/>
          </a:xfrm>
          <a:prstGeom prst="rect">
            <a:avLst/>
          </a:prstGeom>
          <a:solidFill>
            <a:srgbClr val="FDE8E6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589520" y="2057400"/>
            <a:ext cx="8229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[   ]</a:t>
            </a:r>
            <a:endParaRPr sz="1300" b="1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40" y="2743200"/>
            <a:ext cx="32004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第 3 步：选一个卡放上去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931920" y="2743200"/>
            <a:ext cx="1280160" cy="50292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931920" y="2743200"/>
            <a:ext cx="12801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ts_mean(close, 5)</a:t>
            </a:r>
            <a:endParaRPr sz="13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03520" y="2743200"/>
            <a:ext cx="1280160" cy="50292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303520" y="2743200"/>
            <a:ext cx="12801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−</a:t>
            </a:r>
            <a:endParaRPr sz="13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675120" y="2743200"/>
            <a:ext cx="822960" cy="502920"/>
          </a:xfrm>
          <a:prstGeom prst="rect">
            <a:avLst/>
          </a:prstGeom>
          <a:solidFill>
            <a:srgbClr val="FDE8E6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675120" y="2743200"/>
            <a:ext cx="8229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[   ]</a:t>
            </a:r>
            <a:endParaRPr sz="1300" b="1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589520" y="2743200"/>
            <a:ext cx="822960" cy="502920"/>
          </a:xfrm>
          <a:prstGeom prst="rect">
            <a:avLst/>
          </a:prstGeom>
          <a:solidFill>
            <a:srgbClr val="FDE8E6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589520" y="2743200"/>
            <a:ext cx="82296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300" b="1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[   ]</a:t>
            </a:r>
            <a:endParaRPr sz="1300" b="1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48640" y="3931920"/>
            <a:ext cx="11064240" cy="228600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20" y="4023360"/>
            <a:ext cx="106984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8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一句话说人话</a:t>
            </a:r>
            <a:endParaRPr sz="18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1520" y="4480560"/>
            <a:ext cx="10698480" cy="1645920"/>
          </a:xfrm>
          <a:prstGeom prst="rect">
            <a:avLst/>
          </a:prstGeom>
          <a:noFill/>
        </p:spPr>
        <p:txBody>
          <a:bodyPr wrap="square" lIns="25400" tIns="25400">
            <a:spAutoFit/>
          </a:bodyPr>
          <a:lstStyle/>
          <a:p>
            <a:pPr>
              <a:lnSpc>
                <a:spcPct val="13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已经生成的 token 全部摆出来，给模型看'上下文'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下一步能放什么 token，是从一个动态变化的词表里选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选错了？不允许！合法性掩码直接把这个选项屏蔽掉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Aft>
                <a:spcPts val="400"/>
              </a:spcAft>
            </a:pPr>
            <a:r>
              <a:rPr sz="15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5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选完了？整张卡片拼成完整公式，扔进回测打分</a:t>
            </a:r>
            <a:endParaRPr sz="15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03 · 核心机制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动态词表：不同阶段能选的 token 不同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6/19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生成公式的 4 个阶段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2011680"/>
            <a:ext cx="2743200" cy="77724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11680"/>
            <a:ext cx="27432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表达式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74720" y="201168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ts_rank</a:t>
            </a:r>
            <a:endParaRPr sz="14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0" y="2011680"/>
            <a:ext cx="576072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时序函数、截面函数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8640" y="2926080"/>
            <a:ext cx="2743200" cy="7772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2926080"/>
            <a:ext cx="27432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2. 运算符</a:t>
            </a:r>
            <a:endParaRPr sz="1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74720" y="292608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+ − × ÷</a:t>
            </a:r>
            <a:endParaRPr sz="14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3600" y="2926080"/>
            <a:ext cx="576072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加减乘除、比较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8640" y="3840480"/>
            <a:ext cx="2743200" cy="77724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3840480"/>
            <a:ext cx="27432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常量</a:t>
            </a:r>
            <a:endParaRPr sz="1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74720" y="384048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0.5, 1.0</a:t>
            </a:r>
            <a:endParaRPr sz="14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3600" y="3840480"/>
            <a:ext cx="576072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数字、超参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4754880"/>
            <a:ext cx="2743200" cy="77724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4754880"/>
            <a:ext cx="27432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4. 停止符</a:t>
            </a:r>
            <a:endParaRPr sz="1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74720" y="4754880"/>
            <a:ext cx="228600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&lt;END&gt;</a:t>
            </a:r>
            <a:endParaRPr sz="14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3600" y="4754880"/>
            <a:ext cx="5760720" cy="7772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公式生成结束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48640" y="5760720"/>
            <a:ext cx="11064240" cy="64008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48640" y="5760720"/>
            <a:ext cx="11064240" cy="64008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为什么是动态？ →  阶段不同，候选集不同，模型只从合法的 token 里挑，搜索空间小一个数量级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03 · 核心机制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公式生成器 + 合法性掩码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7/19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" y="1371600"/>
            <a:ext cx="5486400" cy="4846320"/>
          </a:xfrm>
          <a:prstGeom prst="rect">
            <a:avLst/>
          </a:prstGeom>
          <a:solidFill>
            <a:srgbClr val="FDE8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1463040"/>
            <a:ext cx="54864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2000" b="1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栈式虚拟机</a:t>
            </a:r>
            <a:endParaRPr sz="2000" b="1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520" y="201168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生成 token → 入栈 / 出栈 / 运算</a:t>
            </a:r>
            <a:endParaRPr sz="13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71600" y="2560320"/>
            <a:ext cx="3840480" cy="50292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371600" y="2560320"/>
            <a:ext cx="384048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ts_mean(close,20)</a:t>
            </a:r>
            <a:endParaRPr sz="14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71600" y="3108960"/>
            <a:ext cx="3840480" cy="50292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71600" y="3108960"/>
            <a:ext cx="384048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−</a:t>
            </a:r>
            <a:endParaRPr sz="14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71600" y="3657600"/>
            <a:ext cx="3840480" cy="50292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371600" y="3657600"/>
            <a:ext cx="3840480" cy="50292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ts_mean(close,5)</a:t>
            </a:r>
            <a:endParaRPr sz="14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1520" y="4480560"/>
            <a:ext cx="512064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4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↓ 弹出 → 计算 → 结果回栈</a:t>
            </a:r>
            <a:endParaRPr sz="14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71600" y="4937760"/>
            <a:ext cx="3840480" cy="548640"/>
          </a:xfrm>
          <a:prstGeom prst="rect">
            <a:avLst/>
          </a:prstGeom>
          <a:solidFill>
            <a:srgbClr val="B822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371600" y="4937760"/>
            <a:ext cx="384048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onsolas" panose="020B0609020204030204"/>
                <a:ea typeface="微软雅黑" panose="020B0503020204020204" charset="-122"/>
              </a:rPr>
              <a:t>Result: ts_mean_delta</a:t>
            </a:r>
            <a:endParaRPr sz="1400" b="1">
              <a:solidFill>
                <a:srgbClr val="FFFFFF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1520" y="5669280"/>
            <a:ext cx="512064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300" b="0">
                <a:solidFill>
                  <a:srgbClr val="B82216"/>
                </a:solidFill>
                <a:latin typeface="微软雅黑" panose="020B0503020204020204" charset="-122"/>
                <a:ea typeface="微软雅黑" panose="020B0503020204020204" charset="-122"/>
              </a:rPr>
              <a:t>后缀表达式，自动求值</a:t>
            </a:r>
            <a:endParaRPr sz="1300" b="0">
              <a:solidFill>
                <a:srgbClr val="B8221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00800" y="1371600"/>
            <a:ext cx="521208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合法性掩码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00800" y="1920240"/>
            <a:ext cx="5212080" cy="1828800"/>
          </a:xfrm>
          <a:prstGeom prst="rect">
            <a:avLst/>
          </a:prstGeom>
          <a:noFill/>
        </p:spPr>
        <p:txBody>
          <a:bodyPr wrap="square" lIns="25400" tIns="25400">
            <a:spAutoFit/>
          </a:bodyPr>
          <a:lstStyle/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4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刚生成函数，下一步必须接 (</a:t>
            </a:r>
            <a:endParaRPr sz="14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4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刚生成 (，下一步必须接数字/字段</a:t>
            </a:r>
            <a:endParaRPr sz="14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4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刚生成数字，下一步必须接 , 或 )</a:t>
            </a:r>
            <a:endParaRPr sz="14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4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公式已完整，下一步必须接 &lt;END&gt;</a:t>
            </a:r>
            <a:endParaRPr sz="14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400800" y="4023360"/>
            <a:ext cx="5212080" cy="2194560"/>
          </a:xfrm>
          <a:prstGeom prst="rect">
            <a:avLst/>
          </a:prstGeom>
          <a:solidFill>
            <a:srgbClr val="FFFFFF"/>
          </a:solidFill>
          <a:ln w="2540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400800" y="4114800"/>
            <a:ext cx="521208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ctr"/>
            <a:r>
              <a:rPr sz="15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endParaRPr sz="15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83680" y="4480560"/>
            <a:ext cx="4846320" cy="1645920"/>
          </a:xfrm>
          <a:prstGeom prst="rect">
            <a:avLst/>
          </a:prstGeom>
          <a:noFill/>
        </p:spPr>
        <p:txBody>
          <a:bodyPr wrap="square" lIns="25400" tIns="25400">
            <a:spAutoFit/>
          </a:bodyPr>
          <a:lstStyle/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3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3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100% 不会拼出非法公式</a:t>
            </a:r>
            <a:endParaRPr sz="13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3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3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训练/推理速度提升 3-5 倍</a:t>
            </a:r>
            <a:endParaRPr sz="13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Aft>
                <a:spcPts val="400"/>
              </a:spcAft>
            </a:pPr>
            <a:r>
              <a:rPr sz="1300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● </a:t>
            </a:r>
            <a:r>
              <a:rPr sz="13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新手也能看懂：每一步为啥这么选</a:t>
            </a:r>
            <a:endParaRPr sz="13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256032"/>
            <a:ext cx="2286000" cy="36576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1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03 · 核心机制</a:t>
            </a:r>
            <a:endParaRPr sz="11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02920"/>
            <a:ext cx="7315200" cy="64008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8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回测评分：五步给公式打分</a:t>
            </a:r>
            <a:endParaRPr sz="28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097280"/>
            <a:ext cx="11247120" cy="1500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510528"/>
            <a:ext cx="365760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AlphaGPT 择时直播  |  BigQuant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47120" y="6510528"/>
            <a:ext cx="731520" cy="27432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r"/>
            <a:r>
              <a:rPr sz="1000" b="0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</a:rPr>
              <a:t>8/19</a:t>
            </a:r>
            <a:endParaRPr sz="1000" b="0">
              <a:solidFill>
                <a:srgbClr val="6666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84080" y="228600"/>
            <a:ext cx="502920" cy="502920"/>
          </a:xfrm>
          <a:prstGeom prst="roundRect">
            <a:avLst>
              <a:gd name="adj" fmla="val 3000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784080" y="228600"/>
            <a:ext cx="502920" cy="502920"/>
          </a:xfrm>
          <a:prstGeom prst="rect">
            <a:avLst/>
          </a:prstGeom>
          <a:noFill/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sz="2800" b="1">
                <a:solidFill>
                  <a:srgbClr val="E72F21"/>
                </a:solidFill>
                <a:latin typeface="Arial" panose="020B0604020202020204"/>
              </a:rPr>
              <a:t>Q</a:t>
            </a:r>
            <a:endParaRPr sz="2800" b="1">
              <a:solidFill>
                <a:srgbClr val="E72F21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78440" y="246888"/>
            <a:ext cx="1645920" cy="4572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Arial" panose="020B0604020202020204"/>
                <a:ea typeface="微软雅黑" panose="020B0503020204020204" charset="-122"/>
              </a:rPr>
              <a:t>BigQuant</a:t>
            </a:r>
            <a:endParaRPr sz="2000" b="1">
              <a:solidFill>
                <a:srgbClr val="E72F21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" y="1371600"/>
            <a:ext cx="10972800" cy="457200"/>
          </a:xfrm>
          <a:prstGeom prst="rect">
            <a:avLst/>
          </a:prstGeom>
          <a:noFill/>
        </p:spPr>
        <p:txBody>
          <a:bodyPr wrap="square" lIns="25400" tIns="25400" rIns="25400" bIns="25400" anchor="t">
            <a:spAutoFit/>
          </a:bodyPr>
          <a:lstStyle/>
          <a:p>
            <a:pPr algn="l"/>
            <a:r>
              <a:rPr sz="2000" b="1">
                <a:solidFill>
                  <a:srgbClr val="E72F21"/>
                </a:solidFill>
                <a:latin typeface="微软雅黑" panose="020B0503020204020204" charset="-122"/>
                <a:ea typeface="微软雅黑" panose="020B0503020204020204" charset="-122"/>
              </a:rPr>
              <a:t>一个公式从拼好 → 打分 → 进入因子池</a:t>
            </a:r>
            <a:endParaRPr sz="2000" b="1">
              <a:solidFill>
                <a:srgbClr val="E72F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" y="2011680"/>
            <a:ext cx="2286000" cy="68580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11680"/>
            <a:ext cx="22860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1. 计算因子值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6080" y="2011680"/>
            <a:ext cx="59436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公式 → 每根 K 线一个数值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61120" y="2011680"/>
            <a:ext cx="27432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f_t</a:t>
            </a:r>
            <a:endParaRPr sz="13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8640" y="2788920"/>
            <a:ext cx="228600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2788920"/>
            <a:ext cx="22860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2. 信号清洗</a:t>
            </a:r>
            <a:endParaRPr sz="14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6080" y="2788920"/>
            <a:ext cx="59436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去极值 + 标准化 + 缺失值填充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61120" y="2788920"/>
            <a:ext cx="27432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f_t_clean</a:t>
            </a:r>
            <a:endParaRPr sz="13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48640" y="3566160"/>
            <a:ext cx="2286000" cy="68580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3566160"/>
            <a:ext cx="22860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3. 收益预测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26080" y="3566160"/>
            <a:ext cx="59436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未来 N 根 K 线收益作为 label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61120" y="3566160"/>
            <a:ext cx="27432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y_t</a:t>
            </a:r>
            <a:endParaRPr sz="13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8640" y="4343400"/>
            <a:ext cx="2286000" cy="685800"/>
          </a:xfrm>
          <a:prstGeom prst="rect">
            <a:avLst/>
          </a:prstGeom>
          <a:solidFill>
            <a:srgbClr val="FFFFFF"/>
          </a:solidFill>
          <a:ln w="19050"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48640" y="4343400"/>
            <a:ext cx="22860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4. IC 评估</a:t>
            </a:r>
            <a:endParaRPr sz="1400" b="1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6080" y="4343400"/>
            <a:ext cx="59436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因子与收益的相关系数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961120" y="4343400"/>
            <a:ext cx="27432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IC = corr(f, y)</a:t>
            </a:r>
            <a:endParaRPr sz="13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48640" y="5120640"/>
            <a:ext cx="2286000" cy="685800"/>
          </a:xfrm>
          <a:prstGeom prst="rect">
            <a:avLst/>
          </a:prstGeom>
          <a:solidFill>
            <a:srgbClr val="E72F21"/>
          </a:solidFill>
          <a:ln>
            <a:solidFill>
              <a:srgbClr val="E72F2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48640" y="5120640"/>
            <a:ext cx="22860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5. 仓位映射</a:t>
            </a:r>
            <a:endParaRPr sz="1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26080" y="5120640"/>
            <a:ext cx="59436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400" b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IC 排序 → 多空仓位</a:t>
            </a:r>
            <a:endParaRPr sz="1400" b="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61120" y="5120640"/>
            <a:ext cx="2743200" cy="68580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l"/>
            <a:r>
              <a:rPr sz="1300" b="0">
                <a:solidFill>
                  <a:srgbClr val="E72F21"/>
                </a:solidFill>
                <a:latin typeface="Consolas" panose="020B0609020204030204"/>
                <a:ea typeface="微软雅黑" panose="020B0503020204020204" charset="-122"/>
              </a:rPr>
              <a:t>position</a:t>
            </a:r>
            <a:endParaRPr sz="1300" b="0">
              <a:solidFill>
                <a:srgbClr val="E72F21"/>
              </a:solidFill>
              <a:latin typeface="Consolas" panose="020B0609020204030204"/>
              <a:ea typeface="微软雅黑" panose="020B0503020204020204" charset="-122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48640" y="5943600"/>
            <a:ext cx="11064240" cy="548640"/>
          </a:xfrm>
          <a:prstGeom prst="rect">
            <a:avLst/>
          </a:prstGeom>
          <a:solidFill>
            <a:srgbClr val="E72F2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48640" y="5943600"/>
            <a:ext cx="11064240" cy="548640"/>
          </a:xfrm>
          <a:prstGeom prst="rect">
            <a:avLst/>
          </a:prstGeom>
          <a:noFill/>
        </p:spPr>
        <p:txBody>
          <a:bodyPr wrap="square" lIns="25400" tIns="25400" rIns="25400" bIns="2540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Score = IC × 稳定性 × 收益特征  →  一个综合分，越高越好</a:t>
            </a:r>
            <a:endParaRPr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5156</Words>
  <Application>WPS 演示</Application>
  <PresentationFormat>On-screen Show (4:3)</PresentationFormat>
  <Paragraphs>828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Arial</vt:lpstr>
      <vt:lpstr>微软雅黑</vt:lpstr>
      <vt:lpstr>Consolas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梦回冰兴阁</cp:lastModifiedBy>
  <cp:revision>3</cp:revision>
  <dcterms:created xsi:type="dcterms:W3CDTF">2013-01-27T09:14:00Z</dcterms:created>
  <dcterms:modified xsi:type="dcterms:W3CDTF">2026-07-22T07:11:40Z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FFA9AECB47C74628A95DEC9D210CED5D_12</vt:lpwstr>
  </property>
  <property fmtid="{D5CDD505-2E9C-101B-9397-08002B2CF9AE}" pid="3" name="KSOProductBuildVer">
    <vt:lpwstr>2052-12.1.0.26895</vt:lpwstr>
  </property>
</Properties>
</file>